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handoutMasterIdLst>
    <p:handoutMasterId r:id="rId48"/>
  </p:handoutMasterIdLst>
  <p:sldIdLst>
    <p:sldId id="1917" r:id="rId2"/>
    <p:sldId id="1779" r:id="rId3"/>
    <p:sldId id="2100" r:id="rId4"/>
    <p:sldId id="2120" r:id="rId5"/>
    <p:sldId id="2123" r:id="rId6"/>
    <p:sldId id="2124" r:id="rId7"/>
    <p:sldId id="2161" r:id="rId8"/>
    <p:sldId id="2138" r:id="rId9"/>
    <p:sldId id="2162" r:id="rId10"/>
    <p:sldId id="2139" r:id="rId11"/>
    <p:sldId id="2140" r:id="rId12"/>
    <p:sldId id="2141" r:id="rId13"/>
    <p:sldId id="2142" r:id="rId14"/>
    <p:sldId id="2143" r:id="rId15"/>
    <p:sldId id="2144" r:id="rId16"/>
    <p:sldId id="2145" r:id="rId17"/>
    <p:sldId id="2146" r:id="rId18"/>
    <p:sldId id="2147" r:id="rId19"/>
    <p:sldId id="2148" r:id="rId20"/>
    <p:sldId id="2149" r:id="rId21"/>
    <p:sldId id="2164" r:id="rId22"/>
    <p:sldId id="2165" r:id="rId23"/>
    <p:sldId id="2157" r:id="rId24"/>
    <p:sldId id="2166" r:id="rId25"/>
    <p:sldId id="2167" r:id="rId26"/>
    <p:sldId id="2160" r:id="rId27"/>
    <p:sldId id="2168" r:id="rId28"/>
    <p:sldId id="2169" r:id="rId29"/>
    <p:sldId id="2170" r:id="rId30"/>
    <p:sldId id="2171" r:id="rId31"/>
    <p:sldId id="2173" r:id="rId32"/>
    <p:sldId id="2174" r:id="rId33"/>
    <p:sldId id="2175" r:id="rId34"/>
    <p:sldId id="2185" r:id="rId35"/>
    <p:sldId id="2186" r:id="rId36"/>
    <p:sldId id="2187" r:id="rId37"/>
    <p:sldId id="2188" r:id="rId38"/>
    <p:sldId id="2189" r:id="rId39"/>
    <p:sldId id="2190" r:id="rId40"/>
    <p:sldId id="2154" r:id="rId41"/>
    <p:sldId id="2158" r:id="rId42"/>
    <p:sldId id="2159" r:id="rId43"/>
    <p:sldId id="2155" r:id="rId44"/>
    <p:sldId id="2183" r:id="rId45"/>
    <p:sldId id="2079" r:id="rId46"/>
  </p:sldIdLst>
  <p:sldSz cx="12192000" cy="6858000"/>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8">
          <p15:clr>
            <a:srgbClr val="A4A3A4"/>
          </p15:clr>
        </p15:guide>
        <p15:guide id="2" pos="37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913C8"/>
    <a:srgbClr val="9AA4EF"/>
    <a:srgbClr val="5E96E1"/>
    <a:srgbClr val="0B15D0"/>
    <a:srgbClr val="101BE1"/>
    <a:srgbClr val="4558C4"/>
    <a:srgbClr val="FFCB2A"/>
    <a:srgbClr val="F5F7F9"/>
    <a:srgbClr val="64A3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5" autoAdjust="0"/>
    <p:restoredTop sz="94799" autoAdjust="0"/>
  </p:normalViewPr>
  <p:slideViewPr>
    <p:cSldViewPr snapToGrid="0">
      <p:cViewPr varScale="1">
        <p:scale>
          <a:sx n="68" d="100"/>
          <a:sy n="68" d="100"/>
        </p:scale>
        <p:origin x="528" y="60"/>
      </p:cViewPr>
      <p:guideLst>
        <p:guide orient="horz" pos="1418"/>
        <p:guide pos="3757"/>
      </p:guideLst>
    </p:cSldViewPr>
  </p:slideViewPr>
  <p:notesTextViewPr>
    <p:cViewPr>
      <p:scale>
        <a:sx n="1" d="1"/>
        <a:sy n="1" d="1"/>
      </p:scale>
      <p:origin x="0" y="0"/>
    </p:cViewPr>
  </p:notesTextViewPr>
  <p:sorterViewPr>
    <p:cViewPr>
      <p:scale>
        <a:sx n="100" d="100"/>
        <a:sy n="100" d="100"/>
      </p:scale>
      <p:origin x="0" y="-625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黑体 CN Regular" panose="020B0500000000000000" charset="-122"/>
              <a:ea typeface="思源黑体 CN Light" panose="020B0300000000000000" charset="-122"/>
              <a:cs typeface="思源黑体 CN Regular" panose="020B05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ea typeface="思源黑体 CN Light" panose="020B0300000000000000" charset="-122"/>
              </a:rPr>
              <a:t>2022/8/28</a:t>
            </a:fld>
            <a:endParaRPr lang="zh-CN" altLang="en-US">
              <a:ea typeface="思源黑体 CN Light" panose="020B03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黑体 CN Regular" panose="020B0500000000000000" charset="-122"/>
              <a:ea typeface="思源黑体 CN Light" panose="020B0300000000000000" charset="-122"/>
              <a:cs typeface="思源黑体 CN Regular" panose="020B05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ea typeface="思源黑体 CN Light" panose="020B0300000000000000" charset="-122"/>
              </a:rPr>
              <a:t>‹#›</a:t>
            </a:fld>
            <a:endParaRPr lang="zh-CN" altLang="en-US">
              <a:ea typeface="思源黑体 CN Light" panose="020B0300000000000000"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Light" panose="020B0300000000000000" charset="-122"/>
                <a:ea typeface="思源黑体 CN Light" panose="020B0300000000000000" charset="-122"/>
                <a:cs typeface="思源黑体 CN Regular" panose="020B05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Light" panose="020B0300000000000000" charset="-122"/>
                <a:ea typeface="思源黑体 CN Light" panose="020B0300000000000000" charset="-122"/>
                <a:cs typeface="思源黑体 CN Regular" panose="020B0500000000000000" charset="-122"/>
              </a:defRPr>
            </a:lvl1pPr>
          </a:lstStyle>
          <a:p>
            <a:fld id="{C07B87CD-54B4-4E9A-B40F-926276AE1BCE}" type="datetimeFigureOut">
              <a:rPr lang="zh-CN" altLang="en-US" smtClean="0"/>
              <a:t>2022/8/28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Light" panose="020B0300000000000000" charset="-122"/>
                <a:ea typeface="思源黑体 CN Light" panose="020B0300000000000000" charset="-122"/>
                <a:cs typeface="思源黑体 CN Regular" panose="020B05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Light" panose="020B0300000000000000" charset="-122"/>
                <a:ea typeface="思源黑体 CN Light" panose="020B0300000000000000" charset="-122"/>
                <a:cs typeface="思源黑体 CN Regular" panose="020B0500000000000000" charset="-122"/>
              </a:defRPr>
            </a:lvl1pPr>
          </a:lstStyle>
          <a:p>
            <a:fld id="{5B1D3E1B-6EFF-4A75-A3C0-EE4BF997391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Light" panose="020B0300000000000000" charset="-122"/>
        <a:ea typeface="思源黑体 CN Light" panose="020B0300000000000000" charset="-122"/>
        <a:cs typeface="思源黑体 CN Regular" panose="020B0500000000000000" charset="-122"/>
      </a:defRPr>
    </a:lvl1pPr>
    <a:lvl2pPr marL="457200" algn="l" defTabSz="914400" rtl="0" eaLnBrk="1" latinLnBrk="0" hangingPunct="1">
      <a:defRPr sz="1200" kern="1200">
        <a:solidFill>
          <a:schemeClr val="tx1"/>
        </a:solidFill>
        <a:latin typeface="思源黑体 CN Light" panose="020B0300000000000000" charset="-122"/>
        <a:ea typeface="思源黑体 CN Light" panose="020B0300000000000000" charset="-122"/>
        <a:cs typeface="思源黑体 CN Regular" panose="020B0500000000000000" charset="-122"/>
      </a:defRPr>
    </a:lvl2pPr>
    <a:lvl3pPr marL="914400" algn="l" defTabSz="914400" rtl="0" eaLnBrk="1" latinLnBrk="0" hangingPunct="1">
      <a:defRPr sz="1200" kern="1200">
        <a:solidFill>
          <a:schemeClr val="tx1"/>
        </a:solidFill>
        <a:latin typeface="思源黑体 CN Light" panose="020B0300000000000000" charset="-122"/>
        <a:ea typeface="思源黑体 CN Light" panose="020B0300000000000000" charset="-122"/>
        <a:cs typeface="思源黑体 CN Regular" panose="020B0500000000000000" charset="-122"/>
      </a:defRPr>
    </a:lvl3pPr>
    <a:lvl4pPr marL="1371600" algn="l" defTabSz="914400" rtl="0" eaLnBrk="1" latinLnBrk="0" hangingPunct="1">
      <a:defRPr sz="1200" kern="1200">
        <a:solidFill>
          <a:schemeClr val="tx1"/>
        </a:solidFill>
        <a:latin typeface="思源黑体 CN Light" panose="020B0300000000000000" charset="-122"/>
        <a:ea typeface="思源黑体 CN Light" panose="020B0300000000000000" charset="-122"/>
        <a:cs typeface="思源黑体 CN Regular" panose="020B0500000000000000" charset="-122"/>
      </a:defRPr>
    </a:lvl4pPr>
    <a:lvl5pPr marL="1828800" algn="l" defTabSz="914400" rtl="0" eaLnBrk="1" latinLnBrk="0" hangingPunct="1">
      <a:defRPr sz="1200" kern="1200">
        <a:solidFill>
          <a:schemeClr val="tx1"/>
        </a:solidFill>
        <a:latin typeface="思源黑体 CN Light" panose="020B0300000000000000" charset="-122"/>
        <a:ea typeface="思源黑体 CN Light" panose="020B0300000000000000" charset="-122"/>
        <a:cs typeface="思源黑体 CN Regular" panose="020B05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pic>
        <p:nvPicPr>
          <p:cNvPr id="3" name="图片占位符 3" descr="蓝色的汽车&#10;&#10;描述已自动生成"/>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a:xfrm>
            <a:off x="0" y="-1"/>
            <a:ext cx="12192000" cy="6858001"/>
          </a:xfrm>
          <a:prstGeom prst="rect">
            <a:avLst/>
          </a:prstGeom>
        </p:spPr>
      </p:pic>
      <p:pic>
        <p:nvPicPr>
          <p:cNvPr id="2" name="图片 1" descr="pexels-burst-373965"/>
          <p:cNvPicPr>
            <a:picLocks noChangeAspect="1"/>
          </p:cNvPicPr>
          <p:nvPr userDrawn="1"/>
        </p:nvPicPr>
        <p:blipFill>
          <a:blip r:embed="rId4"/>
          <a:stretch>
            <a:fillRect/>
          </a:stretch>
        </p:blipFill>
        <p:spPr>
          <a:xfrm>
            <a:off x="0" y="0"/>
            <a:ext cx="12192000" cy="6858000"/>
          </a:xfrm>
          <a:prstGeom prst="rect">
            <a:avLst/>
          </a:prstGeom>
        </p:spPr>
      </p:pic>
      <p:sp>
        <p:nvSpPr>
          <p:cNvPr id="5" name="矩形 4"/>
          <p:cNvSpPr/>
          <p:nvPr userDrawn="1"/>
        </p:nvSpPr>
        <p:spPr>
          <a:xfrm>
            <a:off x="-76200" y="-85725"/>
            <a:ext cx="12363450" cy="6990715"/>
          </a:xfrm>
          <a:prstGeom prst="rect">
            <a:avLst/>
          </a:prstGeom>
          <a:solidFill>
            <a:srgbClr val="1C1F25">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kern="2500" dirty="0">
              <a:solidFill>
                <a:schemeClr val="bg1"/>
              </a:solidFill>
              <a:latin typeface="思源黑体 CN Light" panose="020B0300000000000000" charset="-122"/>
              <a:ea typeface="思源黑体 CN Light" panose="020B0300000000000000" charset="-122"/>
              <a:cs typeface="思源黑体 CN Regular" panose="020B0500000000000000"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pic>
        <p:nvPicPr>
          <p:cNvPr id="4" name="图片 3" descr="未标题-1"/>
          <p:cNvPicPr>
            <a:picLocks noChangeAspect="1"/>
          </p:cNvPicPr>
          <p:nvPr userDrawn="1"/>
        </p:nvPicPr>
        <p:blipFill>
          <a:blip r:embed="rId2"/>
          <a:stretch>
            <a:fillRect/>
          </a:stretch>
        </p:blipFill>
        <p:spPr>
          <a:xfrm>
            <a:off x="0" y="0"/>
            <a:ext cx="12192635" cy="685863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pic>
        <p:nvPicPr>
          <p:cNvPr id="6" name="图片占位符 3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Effect>
                      <a14:saturation sat="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a:xfrm>
            <a:off x="0" y="-1"/>
            <a:ext cx="12192000" cy="685800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0_Main Slide">
    <p:spTree>
      <p:nvGrpSpPr>
        <p:cNvPr id="1" name=""/>
        <p:cNvGrpSpPr/>
        <p:nvPr/>
      </p:nvGrpSpPr>
      <p:grpSpPr>
        <a:xfrm>
          <a:off x="0" y="0"/>
          <a:ext cx="0" cy="0"/>
          <a:chOff x="0" y="0"/>
          <a:chExt cx="0" cy="0"/>
        </a:xfrm>
      </p:grpSpPr>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图片占位符 8"/>
          <p:cNvSpPr>
            <a:spLocks noGrp="1"/>
          </p:cNvSpPr>
          <p:nvPr>
            <p:ph type="pic" sz="quarter" idx="10" hasCustomPrompt="1"/>
          </p:nvPr>
        </p:nvSpPr>
        <p:spPr>
          <a:xfrm>
            <a:off x="0" y="-1"/>
            <a:ext cx="12192000" cy="6858001"/>
          </a:xfrm>
          <a:prstGeom prst="rect">
            <a:avLst/>
          </a:prstGeom>
          <a:pattFill prst="openDmnd">
            <a:fgClr>
              <a:schemeClr val="accent2">
                <a:lumMod val="20000"/>
                <a:lumOff val="80000"/>
              </a:schemeClr>
            </a:fgClr>
            <a:bgClr>
              <a:schemeClr val="bg1"/>
            </a:bgClr>
          </a:pattFill>
          <a:ln>
            <a:noFill/>
          </a:ln>
        </p:spPr>
        <p:txBody>
          <a:bodyPr anchor="ctr"/>
          <a:lstStyle>
            <a:lvl1pPr algn="ctr">
              <a:defRPr sz="2000"/>
            </a:lvl1pPr>
          </a:lstStyle>
          <a:p>
            <a:r>
              <a:rPr lang="zh-CN" altLang="en-US" dirty="0"/>
              <a:t>拖拽插入图片</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4" name="图片占位符 8"/>
          <p:cNvSpPr>
            <a:spLocks noGrp="1"/>
          </p:cNvSpPr>
          <p:nvPr>
            <p:ph type="pic" sz="quarter" idx="10" hasCustomPrompt="1"/>
          </p:nvPr>
        </p:nvSpPr>
        <p:spPr>
          <a:xfrm>
            <a:off x="3141371" y="614765"/>
            <a:ext cx="4203326" cy="5579558"/>
          </a:xfrm>
          <a:prstGeom prst="rect">
            <a:avLst/>
          </a:prstGeom>
          <a:pattFill prst="openDmnd">
            <a:fgClr>
              <a:schemeClr val="accent2">
                <a:lumMod val="20000"/>
                <a:lumOff val="80000"/>
              </a:schemeClr>
            </a:fgClr>
            <a:bgClr>
              <a:schemeClr val="bg1"/>
            </a:bgClr>
          </a:pattFill>
          <a:ln>
            <a:noFill/>
          </a:ln>
        </p:spPr>
        <p:txBody>
          <a:bodyPr anchor="ctr"/>
          <a:lstStyle>
            <a:lvl1pPr algn="ctr">
              <a:defRPr sz="2000"/>
            </a:lvl1pPr>
          </a:lstStyle>
          <a:p>
            <a:r>
              <a:rPr lang="zh-CN" altLang="en-US" dirty="0"/>
              <a:t>拖拽插入图片</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9" name="图片占位符 8"/>
          <p:cNvSpPr>
            <a:spLocks noGrp="1"/>
          </p:cNvSpPr>
          <p:nvPr>
            <p:ph type="pic" sz="quarter" idx="10" hasCustomPrompt="1"/>
          </p:nvPr>
        </p:nvSpPr>
        <p:spPr>
          <a:xfrm>
            <a:off x="905515" y="744551"/>
            <a:ext cx="5230812" cy="5137150"/>
          </a:xfrm>
          <a:prstGeom prst="rect">
            <a:avLst/>
          </a:prstGeom>
          <a:pattFill prst="openDmnd">
            <a:fgClr>
              <a:schemeClr val="accent2">
                <a:lumMod val="20000"/>
                <a:lumOff val="80000"/>
              </a:schemeClr>
            </a:fgClr>
            <a:bgClr>
              <a:schemeClr val="bg1"/>
            </a:bgClr>
          </a:pattFill>
          <a:ln>
            <a:noFill/>
          </a:ln>
        </p:spPr>
        <p:txBody>
          <a:bodyPr anchor="ctr"/>
          <a:lstStyle>
            <a:lvl1pPr algn="ctr">
              <a:defRPr sz="2000"/>
            </a:lvl1pPr>
          </a:lstStyle>
          <a:p>
            <a:r>
              <a:rPr lang="zh-CN" altLang="en-US" dirty="0"/>
              <a:t>拖拽插入图片</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0"/>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117566" y="6126480"/>
            <a:ext cx="8035834" cy="59499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dirty="0"/>
          </a:p>
        </p:txBody>
      </p:sp>
      <p:grpSp>
        <p:nvGrpSpPr>
          <p:cNvPr id="3" name="Group 2"/>
          <p:cNvGrpSpPr/>
          <p:nvPr userDrawn="1"/>
        </p:nvGrpSpPr>
        <p:grpSpPr>
          <a:xfrm>
            <a:off x="81060" y="5874385"/>
            <a:ext cx="6967074" cy="958594"/>
            <a:chOff x="81060" y="5874385"/>
            <a:chExt cx="6967074" cy="958594"/>
          </a:xfrm>
        </p:grpSpPr>
        <p:sp>
          <p:nvSpPr>
            <p:cNvPr id="4" name="矩形 32"/>
            <p:cNvSpPr/>
            <p:nvPr/>
          </p:nvSpPr>
          <p:spPr>
            <a:xfrm>
              <a:off x="1049240" y="6115546"/>
              <a:ext cx="5998894" cy="584775"/>
            </a:xfrm>
            <a:prstGeom prst="rect">
              <a:avLst/>
            </a:prstGeom>
            <a:noFill/>
            <a:effectLst/>
            <a:extLst>
              <a:ext uri="{909E8E84-426E-40DD-AFC4-6F175D3DCCD1}">
                <a14:hiddenFill xmlns:a14="http://schemas.microsoft.com/office/drawing/2010/main">
                  <a:solidFill>
                    <a:srgbClr val="0AF2F7"/>
                  </a:solidFill>
                </a14:hiddenFill>
              </a:ext>
            </a:extLst>
          </p:spPr>
          <p:txBody>
            <a:bodyPr wrap="square">
              <a:spAutoFit/>
            </a:bodyPr>
            <a:lstStyle/>
            <a:p>
              <a:pPr algn="l">
                <a:lnSpc>
                  <a:spcPct val="100000"/>
                </a:lnSpc>
              </a:pPr>
              <a:r>
                <a:rPr lang="en-US" altLang="zh-CN" sz="1600" b="1" kern="2500" cap="all" dirty="0">
                  <a:latin typeface="Trebuchet MS" panose="020B0603020202020204" pitchFamily="34" charset="0"/>
                  <a:ea typeface="思源黑体 CN Bold" panose="020B0800000000000000" charset="-122"/>
                  <a:cs typeface="思源黑体 CN Bold" panose="020B0800000000000000" charset="-122"/>
                </a:rPr>
                <a:t>PROGRAM STUDI INFORMATIKA</a:t>
              </a:r>
            </a:p>
            <a:p>
              <a:pPr algn="l">
                <a:lnSpc>
                  <a:spcPct val="100000"/>
                </a:lnSpc>
              </a:pPr>
              <a:r>
                <a:rPr lang="en-US" altLang="zh-CN" sz="1600" b="1" kern="2500" cap="all" dirty="0">
                  <a:effectLst/>
                  <a:uFillTx/>
                  <a:latin typeface="Trebuchet MS" panose="020B0603020202020204" pitchFamily="34" charset="0"/>
                  <a:ea typeface="思源黑体 CN Bold" panose="020B0800000000000000" charset="-122"/>
                  <a:cs typeface="思源黑体 CN Bold" panose="020B0800000000000000" charset="-122"/>
                </a:rPr>
                <a:t>UNIVERSITAS GUNADARMA</a:t>
              </a:r>
            </a:p>
          </p:txBody>
        </p:sp>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060" y="5874385"/>
              <a:ext cx="968180" cy="958594"/>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3"/>
          <a:stretch>
            <a:fillRect/>
          </a:stretch>
        </p:blipFill>
        <p:spPr>
          <a:xfrm>
            <a:off x="3175" y="0"/>
            <a:ext cx="12188825" cy="6858000"/>
          </a:xfrm>
          <a:prstGeom prst="rect">
            <a:avLst/>
          </a:prstGeom>
        </p:spPr>
      </p:pic>
      <p:sp>
        <p:nvSpPr>
          <p:cNvPr id="34" name="矩形 33"/>
          <p:cNvSpPr/>
          <p:nvPr/>
        </p:nvSpPr>
        <p:spPr>
          <a:xfrm>
            <a:off x="927100" y="3150235"/>
            <a:ext cx="6563995" cy="307777"/>
          </a:xfrm>
          <a:prstGeom prst="rect">
            <a:avLst/>
          </a:prstGeom>
          <a:noFill/>
          <a:ln w="12700">
            <a:noFill/>
          </a:ln>
          <a:effectLst/>
        </p:spPr>
        <p:txBody>
          <a:bodyPr wrap="square">
            <a:spAutoFit/>
          </a:bodyPr>
          <a:lstStyle/>
          <a:p>
            <a:pPr algn="just">
              <a:lnSpc>
                <a:spcPct val="100000"/>
              </a:lnSpc>
            </a:pPr>
            <a:r>
              <a:rPr lang="en-US" sz="1400" kern="2500" cap="all" dirty="0">
                <a:ln>
                  <a:noFill/>
                </a:ln>
                <a:solidFill>
                  <a:schemeClr val="bg1"/>
                </a:solidFill>
                <a:effectLst/>
                <a:uFillTx/>
                <a:latin typeface="思源黑体 CN Bold" panose="020B0800000000000000" charset="-122"/>
                <a:ea typeface="思源黑体 CN Bold" panose="020B0800000000000000" charset="-122"/>
                <a:cs typeface="庞门正道标题体" panose="02010600030101010101" charset="-122"/>
              </a:rPr>
              <a:t>PERTEMUAN KE </a:t>
            </a:r>
            <a:r>
              <a:rPr lang="en-ID" altLang="en-US" sz="1400" kern="2500" cap="all" dirty="0">
                <a:ln>
                  <a:noFill/>
                </a:ln>
                <a:solidFill>
                  <a:schemeClr val="bg1"/>
                </a:solidFill>
                <a:effectLst/>
                <a:uFillTx/>
                <a:latin typeface="思源黑体 CN Bold" panose="020B0800000000000000" charset="-122"/>
                <a:ea typeface="思源黑体 CN Bold" panose="020B0800000000000000" charset="-122"/>
                <a:cs typeface="庞门正道标题体" panose="02010600030101010101" charset="-122"/>
              </a:rPr>
              <a:t>2</a:t>
            </a:r>
            <a:r>
              <a:rPr lang="en-US" sz="1400" kern="2500" cap="all" dirty="0">
                <a:ln>
                  <a:noFill/>
                </a:ln>
                <a:solidFill>
                  <a:schemeClr val="bg1"/>
                </a:solidFill>
                <a:effectLst/>
                <a:uFillTx/>
                <a:latin typeface="思源黑体 CN Bold" panose="020B0800000000000000" charset="-122"/>
                <a:ea typeface="思源黑体 CN Bold" panose="020B0800000000000000" charset="-122"/>
                <a:cs typeface="庞门正道标题体" panose="02010600030101010101" charset="-122"/>
              </a:rPr>
              <a:t> </a:t>
            </a:r>
            <a:r>
              <a:rPr lang="pt-BR" altLang="en-US" sz="1400" kern="2500" cap="all" dirty="0">
                <a:ln>
                  <a:noFill/>
                </a:ln>
                <a:solidFill>
                  <a:schemeClr val="bg1"/>
                </a:solidFill>
                <a:effectLst/>
                <a:uFillTx/>
                <a:latin typeface="思源黑体 CN Bold" panose="020B0800000000000000" charset="-122"/>
                <a:ea typeface="思源黑体 CN Bold" panose="020B0800000000000000" charset="-122"/>
                <a:cs typeface="庞门正道标题体" panose="02010600030101010101" charset="-122"/>
              </a:rPr>
              <a:t>Konsep tipe data dasar dalam Python</a:t>
            </a:r>
            <a:endParaRPr lang="en-ID" altLang="en-US" sz="1400" kern="2500" cap="all" dirty="0">
              <a:ln>
                <a:noFill/>
              </a:ln>
              <a:solidFill>
                <a:schemeClr val="bg1"/>
              </a:solidFill>
              <a:effectLst/>
              <a:uFillTx/>
              <a:latin typeface="思源黑体 CN Bold" panose="020B0800000000000000" charset="-122"/>
              <a:ea typeface="思源黑体 CN Bold" panose="020B0800000000000000" charset="-122"/>
              <a:cs typeface="庞门正道标题体" panose="02010600030101010101" charset="-122"/>
            </a:endParaRPr>
          </a:p>
        </p:txBody>
      </p:sp>
      <p:cxnSp>
        <p:nvCxnSpPr>
          <p:cNvPr id="36" name="直接连接符 35"/>
          <p:cNvCxnSpPr/>
          <p:nvPr/>
        </p:nvCxnSpPr>
        <p:spPr>
          <a:xfrm flipH="1">
            <a:off x="1010920" y="3705225"/>
            <a:ext cx="6480175"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922020" y="1990725"/>
            <a:ext cx="9234854" cy="645160"/>
          </a:xfrm>
          <a:prstGeom prst="rect">
            <a:avLst/>
          </a:prstGeom>
          <a:noFill/>
          <a:ln w="12700">
            <a:noFill/>
          </a:ln>
          <a:effectLst/>
        </p:spPr>
        <p:txBody>
          <a:bodyPr wrap="square">
            <a:spAutoFit/>
          </a:bodyPr>
          <a:lstStyle/>
          <a:p>
            <a:pPr algn="l">
              <a:lnSpc>
                <a:spcPct val="100000"/>
              </a:lnSpc>
            </a:pPr>
            <a:r>
              <a:rPr lang="en-US" altLang="zh-CN" sz="3600" kern="2500" cap="all" dirty="0">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rPr>
              <a:t>&lt;</a:t>
            </a:r>
            <a:r>
              <a:rPr lang="en-ID" altLang="en-US" sz="3600" kern="2500" cap="all" dirty="0">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rPr>
              <a:t>Algoritma PEMrograman 1b</a:t>
            </a:r>
            <a:r>
              <a:rPr lang="en-US" altLang="zh-CN" sz="3600" kern="2500" cap="all" dirty="0">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rPr>
              <a:t>&gt;</a:t>
            </a:r>
            <a:endParaRPr lang="zh-CN" sz="3600" kern="2500" cap="all" dirty="0">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endParaRPr>
          </a:p>
        </p:txBody>
      </p:sp>
      <p:grpSp>
        <p:nvGrpSpPr>
          <p:cNvPr id="9" name="Group 8"/>
          <p:cNvGrpSpPr/>
          <p:nvPr/>
        </p:nvGrpSpPr>
        <p:grpSpPr>
          <a:xfrm>
            <a:off x="81060" y="5874385"/>
            <a:ext cx="6967074" cy="958594"/>
            <a:chOff x="81060" y="5874385"/>
            <a:chExt cx="6967074" cy="958594"/>
          </a:xfrm>
        </p:grpSpPr>
        <p:sp>
          <p:nvSpPr>
            <p:cNvPr id="33" name="矩形 32"/>
            <p:cNvSpPr/>
            <p:nvPr/>
          </p:nvSpPr>
          <p:spPr>
            <a:xfrm>
              <a:off x="1049240" y="6115546"/>
              <a:ext cx="5998894" cy="584775"/>
            </a:xfrm>
            <a:prstGeom prst="rect">
              <a:avLst/>
            </a:prstGeom>
            <a:noFill/>
            <a:effectLst/>
            <a:extLst>
              <a:ext uri="{909E8E84-426E-40DD-AFC4-6F175D3DCCD1}">
                <a14:hiddenFill xmlns:a14="http://schemas.microsoft.com/office/drawing/2010/main">
                  <a:solidFill>
                    <a:srgbClr val="0AF2F7"/>
                  </a:solidFill>
                </a14:hiddenFill>
              </a:ext>
            </a:extLst>
          </p:spPr>
          <p:txBody>
            <a:bodyPr wrap="square">
              <a:spAutoFit/>
            </a:bodyPr>
            <a:lstStyle/>
            <a:p>
              <a:pPr algn="l">
                <a:lnSpc>
                  <a:spcPct val="100000"/>
                </a:lnSpc>
              </a:pPr>
              <a:r>
                <a:rPr lang="en-US" altLang="zh-CN" sz="1600" b="1" kern="2500" cap="all" dirty="0">
                  <a:latin typeface="Trebuchet MS" panose="020B0603020202020204" pitchFamily="34" charset="0"/>
                  <a:ea typeface="思源黑体 CN Bold" panose="020B0800000000000000" charset="-122"/>
                  <a:cs typeface="思源黑体 CN Bold" panose="020B0800000000000000" charset="-122"/>
                </a:rPr>
                <a:t>PROGRAM STUDI INFORMATIKA</a:t>
              </a:r>
            </a:p>
            <a:p>
              <a:pPr algn="l">
                <a:lnSpc>
                  <a:spcPct val="100000"/>
                </a:lnSpc>
              </a:pPr>
              <a:r>
                <a:rPr lang="en-US" altLang="zh-CN" sz="1600" b="1" kern="2500" cap="all" dirty="0">
                  <a:effectLst/>
                  <a:uFillTx/>
                  <a:latin typeface="Trebuchet MS" panose="020B0603020202020204" pitchFamily="34" charset="0"/>
                  <a:ea typeface="思源黑体 CN Bold" panose="020B0800000000000000" charset="-122"/>
                  <a:cs typeface="思源黑体 CN Bold" panose="020B0800000000000000" charset="-122"/>
                </a:rPr>
                <a:t>UNIVERSITAS GUNADARMA</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0" y="5874385"/>
              <a:ext cx="968180" cy="958594"/>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57960" y="1069340"/>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2126615" y="1197610"/>
            <a:ext cx="9121775" cy="415290"/>
          </a:xfrm>
          <a:prstGeom prst="rect">
            <a:avLst/>
          </a:prstGeom>
          <a:noFill/>
        </p:spPr>
        <p:txBody>
          <a:bodyPr wrap="square" lIns="0" tIns="0" rIns="0" bIns="0" rtlCol="0">
            <a:spAutoFit/>
          </a:bodyPr>
          <a:lstStyle/>
          <a:p>
            <a:pPr indent="0" algn="l">
              <a:lnSpc>
                <a:spcPct val="150000"/>
              </a:lnSpc>
              <a:buFont typeface="Arial" panose="020B0604020202020204" pitchFamily="34" charset="0"/>
              <a:buNone/>
            </a:pPr>
            <a:r>
              <a:rPr lang="en-ID" dirty="0">
                <a:latin typeface="思源黑体 CN Regular" panose="020B0500000000000000" charset="-122"/>
                <a:ea typeface="思源黑体 CN Regular" panose="020B0500000000000000" charset="-122"/>
                <a:cs typeface="+mn-ea"/>
                <a:sym typeface="+mn-lt"/>
              </a:rPr>
              <a:t>Perbandingan Python dengan bahasa Java dan C/C++:</a:t>
            </a:r>
            <a:endParaRPr lang="en-ID" sz="1200" dirty="0">
              <a:solidFill>
                <a:schemeClr val="tx1"/>
              </a:solidFill>
              <a:latin typeface="思源黑体 CN Regular" panose="020B0500000000000000" charset="-122"/>
              <a:ea typeface="思源黑体 CN Regular" panose="020B0500000000000000" charset="-122"/>
              <a:cs typeface="+mn-ea"/>
              <a:sym typeface="+mn-lt"/>
            </a:endParaRPr>
          </a:p>
        </p:txBody>
      </p:sp>
      <p:sp>
        <p:nvSpPr>
          <p:cNvPr id="2" name="TextBox 106"/>
          <p:cNvSpPr txBox="1"/>
          <p:nvPr/>
        </p:nvSpPr>
        <p:spPr>
          <a:xfrm>
            <a:off x="6646545" y="1863090"/>
            <a:ext cx="4804410" cy="1615440"/>
          </a:xfrm>
          <a:prstGeom prst="rect">
            <a:avLst/>
          </a:prstGeom>
          <a:noFill/>
        </p:spPr>
        <p:txBody>
          <a:bodyPr wrap="square" lIns="0" tIns="0" rIns="0" bIns="0" rtlCol="0">
            <a:spAutoFit/>
          </a:bodyPr>
          <a:lstStyle/>
          <a:p>
            <a:pPr indent="0" algn="l">
              <a:lnSpc>
                <a:spcPct val="150000"/>
              </a:lnSpc>
              <a:buFont typeface="Arial" panose="020B0604020202020204" pitchFamily="34" charset="0"/>
              <a:buNone/>
            </a:pPr>
            <a:r>
              <a:rPr lang="en-ID" sz="1400" dirty="0">
                <a:solidFill>
                  <a:schemeClr val="tx1"/>
                </a:solidFill>
                <a:latin typeface="思源黑体 CN Regular" panose="020B0500000000000000" charset="-122"/>
                <a:ea typeface="思源黑体 CN Regular" panose="020B0500000000000000" charset="-122"/>
                <a:cs typeface="+mn-ea"/>
                <a:sym typeface="+mn-lt"/>
              </a:rPr>
              <a:t>Java :</a:t>
            </a:r>
          </a:p>
          <a:p>
            <a:pPr indent="0" algn="l">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class hello Python {</a:t>
            </a:r>
          </a:p>
          <a:p>
            <a:pPr indent="0" algn="l">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	public static void main(String argsp[]) {</a:t>
            </a:r>
          </a:p>
          <a:p>
            <a:pPr indent="0" algn="l">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	System.out.println(“Hello Python”); }</a:t>
            </a:r>
          </a:p>
          <a:p>
            <a:pPr indent="0" algn="l">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a:t>
            </a:r>
          </a:p>
        </p:txBody>
      </p:sp>
      <p:sp>
        <p:nvSpPr>
          <p:cNvPr id="5" name="TextBox 106"/>
          <p:cNvSpPr txBox="1"/>
          <p:nvPr/>
        </p:nvSpPr>
        <p:spPr>
          <a:xfrm>
            <a:off x="1734185" y="1863090"/>
            <a:ext cx="4859655" cy="3646805"/>
          </a:xfrm>
          <a:prstGeom prst="rect">
            <a:avLst/>
          </a:prstGeom>
          <a:noFill/>
        </p:spPr>
        <p:txBody>
          <a:bodyPr wrap="square" lIns="0" tIns="0" rIns="0" bIns="0" rtlCol="0">
            <a:spAutoFit/>
          </a:bodyPr>
          <a:lstStyle/>
          <a:p>
            <a:pPr indent="0" algn="l">
              <a:lnSpc>
                <a:spcPct val="150000"/>
              </a:lnSpc>
              <a:buFont typeface="Arial" panose="020B0604020202020204" pitchFamily="34" charset="0"/>
              <a:buNone/>
            </a:pPr>
            <a:r>
              <a:rPr lang="en-ID" sz="1400" dirty="0">
                <a:solidFill>
                  <a:schemeClr val="tx1"/>
                </a:solidFill>
                <a:latin typeface="思源黑体 CN Regular" panose="020B0500000000000000" charset="-122"/>
                <a:ea typeface="思源黑体 CN Regular" panose="020B0500000000000000" charset="-122"/>
                <a:cs typeface="+mn-ea"/>
                <a:sym typeface="+mn-lt"/>
              </a:rPr>
              <a:t>C/C++ :</a:t>
            </a:r>
          </a:p>
          <a:p>
            <a:pPr indent="0" algn="l">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 Untuk C </a:t>
            </a:r>
          </a:p>
          <a:p>
            <a:pPr indent="0" algn="l">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#include &lt;stdio.h&gt;</a:t>
            </a:r>
          </a:p>
          <a:p>
            <a:pPr indent="0" algn="l">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int main() {</a:t>
            </a:r>
          </a:p>
          <a:p>
            <a:pPr indent="0" algn="l">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	printf(“Hello Python!”); </a:t>
            </a:r>
          </a:p>
          <a:p>
            <a:pPr indent="0" algn="l">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	return 0;</a:t>
            </a:r>
          </a:p>
          <a:p>
            <a:pPr indent="0" algn="l">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a:t>
            </a:r>
          </a:p>
          <a:p>
            <a:pPr indent="0" algn="l">
              <a:lnSpc>
                <a:spcPct val="150000"/>
              </a:lnSpc>
              <a:buFont typeface="Arial" panose="020B0604020202020204" pitchFamily="34" charset="0"/>
              <a:buNone/>
            </a:pPr>
            <a:endParaRPr lang="en-ID" sz="1200" dirty="0">
              <a:solidFill>
                <a:schemeClr val="bg1"/>
              </a:solidFill>
              <a:latin typeface="思源黑体 CN Regular" panose="020B0500000000000000" charset="-122"/>
              <a:ea typeface="思源黑体 CN Regular" panose="020B0500000000000000" charset="-122"/>
              <a:cs typeface="+mn-ea"/>
              <a:sym typeface="+mn-lt"/>
            </a:endParaRPr>
          </a:p>
          <a:p>
            <a:pPr indent="0" algn="l">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#Untuk C++</a:t>
            </a:r>
          </a:p>
          <a:p>
            <a:pPr indent="0" algn="l">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#include &lt;iostream.h&gt; </a:t>
            </a:r>
          </a:p>
          <a:p>
            <a:pPr indent="0" algn="l">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int main() {</a:t>
            </a:r>
          </a:p>
          <a:p>
            <a:pPr indent="0" algn="l">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	cout &lt;&lt; “Hello Python!”);</a:t>
            </a:r>
          </a:p>
          <a:p>
            <a:pPr indent="0" algn="l">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a:t>
            </a:r>
          </a:p>
        </p:txBody>
      </p:sp>
      <p:sp>
        <p:nvSpPr>
          <p:cNvPr id="3" name="文本框 14"/>
          <p:cNvSpPr txBox="1"/>
          <p:nvPr/>
        </p:nvSpPr>
        <p:spPr>
          <a:xfrm>
            <a:off x="191198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Aturan Penulisan pada Python - Baris perintah</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57960" y="1069340"/>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614805" y="1144270"/>
            <a:ext cx="9816465" cy="4154805"/>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dirty="0">
                <a:latin typeface="思源黑体 CN Regular" panose="020B0500000000000000" charset="-122"/>
                <a:ea typeface="思源黑体 CN Regular" panose="020B0500000000000000" charset="-122"/>
                <a:cs typeface="+mn-ea"/>
                <a:sym typeface="+mn-lt"/>
              </a:rPr>
              <a:t>Pada sebuah script biasanya berisikan beberapa kalimat perintah. Jika lebih dari satu kalimat perintah, hasilnya akan tampil sesuai dengan kalimat perintah yang dieksekusi.</a:t>
            </a:r>
          </a:p>
          <a:p>
            <a:pPr indent="0" algn="just">
              <a:lnSpc>
                <a:spcPct val="150000"/>
              </a:lnSpc>
              <a:buFont typeface="Arial" panose="020B0604020202020204" pitchFamily="34" charset="0"/>
              <a:buNone/>
            </a:pPr>
            <a:r>
              <a:rPr lang="en-ID" dirty="0">
                <a:latin typeface="思源黑体 CN Regular" panose="020B0500000000000000" charset="-122"/>
                <a:ea typeface="思源黑体 CN Regular" panose="020B0500000000000000" charset="-122"/>
                <a:cs typeface="+mn-ea"/>
                <a:sym typeface="+mn-lt"/>
              </a:rPr>
              <a:t>Contohnya:</a:t>
            </a:r>
          </a:p>
          <a:p>
            <a:pPr indent="0" algn="just">
              <a:lnSpc>
                <a:spcPct val="150000"/>
              </a:lnSpc>
              <a:buFont typeface="Arial" panose="020B0604020202020204" pitchFamily="34" charset="0"/>
              <a:buNone/>
            </a:pPr>
            <a:r>
              <a:rPr lang="en-ID" dirty="0">
                <a:solidFill>
                  <a:schemeClr val="bg1"/>
                </a:solidFill>
                <a:latin typeface="思源黑体 CN Regular" panose="020B0500000000000000" charset="-122"/>
                <a:ea typeface="思源黑体 CN Regular" panose="020B0500000000000000" charset="-122"/>
                <a:cs typeface="+mn-ea"/>
                <a:sym typeface="+mn-lt"/>
              </a:rPr>
              <a:t>&gt;&gt;&gt; print(1)</a:t>
            </a:r>
          </a:p>
          <a:p>
            <a:pPr indent="0" algn="just">
              <a:lnSpc>
                <a:spcPct val="150000"/>
              </a:lnSpc>
              <a:buFont typeface="Arial" panose="020B0604020202020204" pitchFamily="34" charset="0"/>
              <a:buNone/>
            </a:pPr>
            <a:r>
              <a:rPr lang="en-ID" dirty="0">
                <a:solidFill>
                  <a:schemeClr val="bg1"/>
                </a:solidFill>
                <a:latin typeface="思源黑体 CN Regular" panose="020B0500000000000000" charset="-122"/>
                <a:ea typeface="思源黑体 CN Regular" panose="020B0500000000000000" charset="-122"/>
                <a:cs typeface="+mn-ea"/>
                <a:sym typeface="+mn-lt"/>
              </a:rPr>
              <a:t>&gt;&gt;&gt; x = 2</a:t>
            </a:r>
          </a:p>
          <a:p>
            <a:pPr indent="0" algn="just">
              <a:lnSpc>
                <a:spcPct val="150000"/>
              </a:lnSpc>
              <a:buFont typeface="Arial" panose="020B0604020202020204" pitchFamily="34" charset="0"/>
              <a:buNone/>
            </a:pPr>
            <a:r>
              <a:rPr lang="en-ID" dirty="0">
                <a:solidFill>
                  <a:schemeClr val="bg1"/>
                </a:solidFill>
                <a:latin typeface="思源黑体 CN Regular" panose="020B0500000000000000" charset="-122"/>
                <a:ea typeface="思源黑体 CN Regular" panose="020B0500000000000000" charset="-122"/>
                <a:cs typeface="+mn-ea"/>
                <a:sym typeface="+mn-lt"/>
              </a:rPr>
              <a:t>&gt;&gt;&gt; print(x)</a:t>
            </a:r>
          </a:p>
          <a:p>
            <a:pPr indent="0" algn="just">
              <a:lnSpc>
                <a:spcPct val="150000"/>
              </a:lnSpc>
              <a:buFont typeface="Arial" panose="020B0604020202020204" pitchFamily="34" charset="0"/>
              <a:buNone/>
            </a:pPr>
            <a:r>
              <a:rPr lang="en-ID" dirty="0">
                <a:solidFill>
                  <a:schemeClr val="tx1"/>
                </a:solidFill>
                <a:latin typeface="思源黑体 CN Regular" panose="020B0500000000000000" charset="-122"/>
                <a:ea typeface="思源黑体 CN Regular" panose="020B0500000000000000" charset="-122"/>
                <a:cs typeface="+mn-ea"/>
                <a:sym typeface="+mn-lt"/>
              </a:rPr>
              <a:t>Menghasilkan hasil;</a:t>
            </a:r>
          </a:p>
          <a:p>
            <a:pPr indent="0" algn="just">
              <a:lnSpc>
                <a:spcPct val="150000"/>
              </a:lnSpc>
              <a:buFont typeface="Arial" panose="020B0604020202020204" pitchFamily="34" charset="0"/>
              <a:buNone/>
            </a:pPr>
            <a:r>
              <a:rPr lang="en-ID" dirty="0">
                <a:solidFill>
                  <a:schemeClr val="bg1"/>
                </a:solidFill>
                <a:latin typeface="思源黑体 CN Regular" panose="020B0500000000000000" charset="-122"/>
                <a:ea typeface="思源黑体 CN Regular" panose="020B0500000000000000" charset="-122"/>
                <a:cs typeface="+mn-ea"/>
                <a:sym typeface="+mn-lt"/>
              </a:rPr>
              <a:t>1</a:t>
            </a:r>
          </a:p>
          <a:p>
            <a:pPr indent="0" algn="just">
              <a:lnSpc>
                <a:spcPct val="150000"/>
              </a:lnSpc>
              <a:buFont typeface="Arial" panose="020B0604020202020204" pitchFamily="34" charset="0"/>
              <a:buNone/>
            </a:pPr>
            <a:r>
              <a:rPr lang="en-ID" dirty="0">
                <a:solidFill>
                  <a:schemeClr val="bg1"/>
                </a:solidFill>
                <a:latin typeface="思源黑体 CN Regular" panose="020B0500000000000000" charset="-122"/>
                <a:ea typeface="思源黑体 CN Regular" panose="020B0500000000000000" charset="-122"/>
                <a:cs typeface="+mn-ea"/>
                <a:sym typeface="+mn-lt"/>
              </a:rPr>
              <a:t>2</a:t>
            </a:r>
          </a:p>
          <a:p>
            <a:pPr indent="0" algn="just">
              <a:lnSpc>
                <a:spcPct val="150000"/>
              </a:lnSpc>
              <a:buFont typeface="Arial" panose="020B0604020202020204" pitchFamily="34" charset="0"/>
              <a:buNone/>
            </a:pPr>
            <a:r>
              <a:rPr lang="en-ID" dirty="0">
                <a:solidFill>
                  <a:schemeClr val="tx1"/>
                </a:solidFill>
                <a:latin typeface="思源黑体 CN Regular" panose="020B0500000000000000" charset="-122"/>
                <a:ea typeface="思源黑体 CN Regular" panose="020B0500000000000000" charset="-122"/>
                <a:cs typeface="+mn-ea"/>
                <a:sym typeface="+mn-lt"/>
              </a:rPr>
              <a:t>Sekali lagi, sebuah pendeklarasian nilai tidak menghasilkan output.</a:t>
            </a:r>
          </a:p>
        </p:txBody>
      </p:sp>
      <p:sp>
        <p:nvSpPr>
          <p:cNvPr id="3" name="文本框 14"/>
          <p:cNvSpPr txBox="1"/>
          <p:nvPr/>
        </p:nvSpPr>
        <p:spPr>
          <a:xfrm>
            <a:off x="191198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Aturan Penulisan pada Python - Baris perintah</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57960" y="1069340"/>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737995" y="1144270"/>
            <a:ext cx="9683750" cy="4062730"/>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sz="1600" dirty="0">
                <a:latin typeface="思源黑体 CN Regular" panose="020B0500000000000000" charset="-122"/>
                <a:ea typeface="思源黑体 CN Regular" panose="020B0500000000000000" charset="-122"/>
                <a:cs typeface="+mn-ea"/>
                <a:sym typeface="+mn-lt"/>
              </a:rPr>
              <a:t>Dalam proses debugging, suatu keterangan / komentar instruksi program sangat berguna sekali dalam pembacaan suatu kode. Pada umumnya komentar berisi keterangan tentang kegunaan suatu fungsi itu. Sintaksnya adalah </a:t>
            </a:r>
            <a:r>
              <a:rPr lang="en-ID" sz="1600" u="sng" dirty="0">
                <a:latin typeface="思源黑体 CN Regular" panose="020B0500000000000000" charset="-122"/>
                <a:ea typeface="思源黑体 CN Regular" panose="020B0500000000000000" charset="-122"/>
                <a:cs typeface="+mn-ea"/>
                <a:sym typeface="+mn-lt"/>
              </a:rPr>
              <a:t>tanda kres atau tanda pagar</a:t>
            </a:r>
            <a:r>
              <a:rPr lang="en-ID" sz="1600" dirty="0">
                <a:latin typeface="思源黑体 CN Regular" panose="020B0500000000000000" charset="-122"/>
                <a:ea typeface="思源黑体 CN Regular" panose="020B0500000000000000" charset="-122"/>
                <a:cs typeface="+mn-ea"/>
                <a:sym typeface="+mn-lt"/>
              </a:rPr>
              <a:t> "#". Setelah meletakkan tanda tersebut, kita dapat mengetikkan kalimat apa saja yang berhubungan dengan suatu instruksi perintah, sebab apapun kalimat tersebut tidak akan mempengaruhi jalannya program dan tidak akan di proses oleh interpreter. Jika interpreter menemukan tanda ini maka mulai tanda ini sampai akhir baris akan dianggap sebagai keterangan.</a:t>
            </a:r>
          </a:p>
          <a:p>
            <a:pPr indent="0" algn="just">
              <a:lnSpc>
                <a:spcPct val="150000"/>
              </a:lnSpc>
              <a:buFont typeface="Arial" panose="020B0604020202020204" pitchFamily="34" charset="0"/>
              <a:buNone/>
            </a:pPr>
            <a:endParaRPr lang="en-ID" sz="1600" dirty="0">
              <a:latin typeface="思源黑体 CN Regular" panose="020B0500000000000000" charset="-122"/>
              <a:ea typeface="思源黑体 CN Regular" panose="020B0500000000000000" charset="-122"/>
              <a:cs typeface="+mn-ea"/>
              <a:sym typeface="+mn-lt"/>
            </a:endParaRPr>
          </a:p>
          <a:p>
            <a:pPr indent="0" algn="just">
              <a:lnSpc>
                <a:spcPct val="150000"/>
              </a:lnSpc>
              <a:buFont typeface="Arial" panose="020B0604020202020204" pitchFamily="34" charset="0"/>
              <a:buNone/>
            </a:pPr>
            <a:r>
              <a:rPr lang="en-ID" sz="1600" dirty="0">
                <a:latin typeface="思源黑体 CN Regular" panose="020B0500000000000000" charset="-122"/>
                <a:ea typeface="思源黑体 CN Regular" panose="020B0500000000000000" charset="-122"/>
                <a:cs typeface="+mn-ea"/>
                <a:sym typeface="+mn-lt"/>
              </a:rPr>
              <a:t>Contoh:</a:t>
            </a:r>
          </a:p>
          <a:p>
            <a:pPr indent="0" algn="just">
              <a:lnSpc>
                <a:spcPct val="150000"/>
              </a:lnSpc>
              <a:buFont typeface="Arial" panose="020B0604020202020204" pitchFamily="34" charset="0"/>
              <a:buNone/>
            </a:pPr>
            <a:r>
              <a:rPr lang="en-ID" sz="1600" dirty="0">
                <a:solidFill>
                  <a:schemeClr val="bg1"/>
                </a:solidFill>
                <a:latin typeface="思源黑体 CN Regular" panose="020B0500000000000000" charset="-122"/>
                <a:ea typeface="思源黑体 CN Regular" panose="020B0500000000000000" charset="-122"/>
                <a:cs typeface="+mn-ea"/>
                <a:sym typeface="+mn-lt"/>
              </a:rPr>
              <a:t>print(“Hello!”) #Mencetak string "Hello!" ke layar. </a:t>
            </a:r>
          </a:p>
          <a:p>
            <a:pPr indent="0" algn="just">
              <a:lnSpc>
                <a:spcPct val="150000"/>
              </a:lnSpc>
              <a:buFont typeface="Arial" panose="020B0604020202020204" pitchFamily="34" charset="0"/>
              <a:buNone/>
            </a:pPr>
            <a:r>
              <a:rPr lang="en-ID" sz="1600" dirty="0">
                <a:solidFill>
                  <a:schemeClr val="bg1"/>
                </a:solidFill>
                <a:latin typeface="思源黑体 CN Regular" panose="020B0500000000000000" charset="-122"/>
                <a:ea typeface="思源黑体 CN Regular" panose="020B0500000000000000" charset="-122"/>
                <a:cs typeface="+mn-ea"/>
                <a:sym typeface="+mn-lt"/>
              </a:rPr>
              <a:t># belajar python</a:t>
            </a:r>
          </a:p>
        </p:txBody>
      </p:sp>
      <p:sp>
        <p:nvSpPr>
          <p:cNvPr id="3" name="文本框 14"/>
          <p:cNvSpPr txBox="1"/>
          <p:nvPr/>
        </p:nvSpPr>
        <p:spPr>
          <a:xfrm>
            <a:off x="191198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Aturan Penulisan pada Python - Keterangan Program</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6E1"/>
            </a:gs>
            <a:gs pos="79000">
              <a:srgbClr val="101BE1"/>
            </a:gs>
          </a:gsLst>
          <a:lin ang="6480000" scaled="0"/>
        </a:gradFill>
        <a:effectLst/>
      </p:bgPr>
    </p:bg>
    <p:spTree>
      <p:nvGrpSpPr>
        <p:cNvPr id="1" name=""/>
        <p:cNvGrpSpPr/>
        <p:nvPr/>
      </p:nvGrpSpPr>
      <p:grpSpPr>
        <a:xfrm>
          <a:off x="0" y="0"/>
          <a:ext cx="0" cy="0"/>
          <a:chOff x="0" y="0"/>
          <a:chExt cx="0" cy="0"/>
        </a:xfrm>
      </p:grpSpPr>
      <p:sp>
        <p:nvSpPr>
          <p:cNvPr id="2" name="椭圆 1"/>
          <p:cNvSpPr/>
          <p:nvPr/>
        </p:nvSpPr>
        <p:spPr>
          <a:xfrm>
            <a:off x="3000375" y="123825"/>
            <a:ext cx="6610350" cy="6610350"/>
          </a:xfrm>
          <a:prstGeom prst="ellipse">
            <a:avLst/>
          </a:prstGeom>
          <a:gradFill flip="none" rotWithShape="1">
            <a:gsLst>
              <a:gs pos="33000">
                <a:srgbClr val="5E96E1"/>
              </a:gs>
              <a:gs pos="92000">
                <a:srgbClr val="101BE1"/>
              </a:gs>
            </a:gsLst>
            <a:lin ang="1776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kern="2500" dirty="0">
              <a:solidFill>
                <a:schemeClr val="bg1"/>
              </a:solidFill>
              <a:latin typeface="思源黑体 ExtraLight" panose="020B0200000000000000" pitchFamily="34" charset="-122"/>
              <a:ea typeface="思源黑体 ExtraLight" panose="020B0200000000000000" pitchFamily="34" charset="-122"/>
            </a:endParaRPr>
          </a:p>
        </p:txBody>
      </p:sp>
      <p:sp>
        <p:nvSpPr>
          <p:cNvPr id="4" name="矩形 3"/>
          <p:cNvSpPr/>
          <p:nvPr/>
        </p:nvSpPr>
        <p:spPr>
          <a:xfrm>
            <a:off x="3375660" y="3554730"/>
            <a:ext cx="5517515" cy="553085"/>
          </a:xfrm>
          <a:prstGeom prst="rect">
            <a:avLst/>
          </a:prstGeom>
        </p:spPr>
        <p:txBody>
          <a:bodyPr wrap="square">
            <a:spAutoFit/>
          </a:bodyPr>
          <a:lstStyle/>
          <a:p>
            <a:pPr algn="ctr"/>
            <a:r>
              <a:rPr lang="en-ID" altLang="en-US" sz="3000" dirty="0">
                <a:solidFill>
                  <a:schemeClr val="bg1"/>
                </a:solidFill>
                <a:latin typeface="思源黑体 CN Bold" panose="020B0800000000000000" charset="-122"/>
                <a:ea typeface="思源黑体 CN Bold" panose="020B0800000000000000" charset="-122"/>
                <a:sym typeface="Arial" panose="020B0604020202020204" pitchFamily="34" charset="0"/>
              </a:rPr>
              <a:t>Variabel</a:t>
            </a:r>
            <a:endParaRPr lang="en-ID" sz="3000" kern="2500" dirty="0">
              <a:solidFill>
                <a:schemeClr val="bg1"/>
              </a:solidFill>
              <a:latin typeface="思源黑体 CN Bold" panose="020B0800000000000000" charset="-122"/>
              <a:ea typeface="思源黑体 CN Bold" panose="020B0800000000000000" charset="-122"/>
              <a:cs typeface="庞门正道标题体" panose="02010600030101010101" charset="-122"/>
            </a:endParaRPr>
          </a:p>
        </p:txBody>
      </p:sp>
      <p:sp>
        <p:nvSpPr>
          <p:cNvPr id="5" name="矩形 4"/>
          <p:cNvSpPr/>
          <p:nvPr/>
        </p:nvSpPr>
        <p:spPr>
          <a:xfrm>
            <a:off x="3992245" y="4125595"/>
            <a:ext cx="4284345" cy="245110"/>
          </a:xfrm>
          <a:prstGeom prst="rect">
            <a:avLst/>
          </a:prstGeom>
        </p:spPr>
        <p:txBody>
          <a:bodyPr wrap="square">
            <a:spAutoFit/>
          </a:bodyPr>
          <a:lstStyle/>
          <a:p>
            <a:pPr algn="ctr">
              <a:lnSpc>
                <a:spcPct val="100000"/>
              </a:lnSpc>
            </a:pPr>
            <a:r>
              <a:rPr lang="en-ID" altLang="en-US" sz="1000" kern="2500" cap="all" dirty="0">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sym typeface="+mn-ea"/>
              </a:rPr>
              <a:t>Algoritma PEMrograman 1B</a:t>
            </a:r>
            <a:endParaRPr lang="zh-CN" sz="1000" kern="2500" dirty="0">
              <a:solidFill>
                <a:schemeClr val="bg1"/>
              </a:solidFill>
              <a:latin typeface="思源黑体 CN Regular" panose="020B0500000000000000" charset="-122"/>
              <a:ea typeface="思源黑体 CN Regular" panose="020B0500000000000000" charset="-122"/>
              <a:cs typeface="庞门正道标题体" panose="02010600030101010101" charset="-122"/>
            </a:endParaRPr>
          </a:p>
        </p:txBody>
      </p:sp>
      <p:sp>
        <p:nvSpPr>
          <p:cNvPr id="9" name="矩形 8"/>
          <p:cNvSpPr/>
          <p:nvPr/>
        </p:nvSpPr>
        <p:spPr>
          <a:xfrm>
            <a:off x="4859655" y="1895475"/>
            <a:ext cx="2549525" cy="1691640"/>
          </a:xfrm>
          <a:prstGeom prst="rect">
            <a:avLst/>
          </a:prstGeom>
          <a:noFill/>
          <a:effectLst/>
        </p:spPr>
        <p:txBody>
          <a:bodyPr wrap="square">
            <a:spAutoFit/>
          </a:bodyPr>
          <a:lstStyle/>
          <a:p>
            <a:pPr algn="ctr">
              <a:lnSpc>
                <a:spcPct val="80000"/>
              </a:lnSpc>
            </a:pPr>
            <a:r>
              <a:rPr lang="en-ID" altLang="en-US" sz="13000" kern="2500" dirty="0">
                <a:ln>
                  <a:noFill/>
                </a:ln>
                <a:solidFill>
                  <a:schemeClr val="bg1"/>
                </a:solidFill>
                <a:effectLst/>
                <a:latin typeface="思源宋体 CN Heavy" panose="02020900000000000000" charset="-122"/>
                <a:ea typeface="思源宋体 CN Heavy" panose="02020900000000000000" charset="-122"/>
                <a:cs typeface="庞门正道标题体" panose="02010600030101010101" charset="-122"/>
              </a:rPr>
              <a:t>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57960" y="1069340"/>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718945" y="1144270"/>
            <a:ext cx="9730740" cy="4062730"/>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sz="1600" dirty="0">
                <a:latin typeface="思源黑体 CN Regular" panose="020B0500000000000000" charset="-122"/>
                <a:ea typeface="思源黑体 CN Regular" panose="020B0500000000000000" charset="-122"/>
                <a:cs typeface="+mn-ea"/>
                <a:sym typeface="+mn-lt"/>
              </a:rPr>
              <a:t>Sebuah variabel adalah sebuah nama yang mempunyai sebuah nilai. Pendeklarasian kalimat membuat sebuah variabel - variabel baru dan memberinya nilai.</a:t>
            </a:r>
          </a:p>
          <a:p>
            <a:pPr indent="0" algn="just">
              <a:lnSpc>
                <a:spcPct val="150000"/>
              </a:lnSpc>
              <a:buFont typeface="Arial" panose="020B0604020202020204" pitchFamily="34" charset="0"/>
              <a:buNone/>
            </a:pPr>
            <a:r>
              <a:rPr lang="en-ID" sz="1600" dirty="0">
                <a:latin typeface="思源黑体 CN Regular" panose="020B0500000000000000" charset="-122"/>
                <a:ea typeface="思源黑体 CN Regular" panose="020B0500000000000000" charset="-122"/>
                <a:cs typeface="+mn-ea"/>
                <a:sym typeface="+mn-lt"/>
              </a:rPr>
              <a:t>Contoh:</a:t>
            </a:r>
          </a:p>
          <a:p>
            <a:pPr indent="0" algn="just">
              <a:lnSpc>
                <a:spcPct val="150000"/>
              </a:lnSpc>
              <a:buFont typeface="Arial" panose="020B0604020202020204" pitchFamily="34" charset="0"/>
              <a:buNone/>
            </a:pPr>
            <a:r>
              <a:rPr lang="en-ID" sz="1600" dirty="0">
                <a:solidFill>
                  <a:schemeClr val="bg1"/>
                </a:solidFill>
                <a:latin typeface="思源黑体 CN Regular" panose="020B0500000000000000" charset="-122"/>
                <a:ea typeface="思源黑体 CN Regular" panose="020B0500000000000000" charset="-122"/>
                <a:cs typeface="+mn-ea"/>
                <a:sym typeface="+mn-lt"/>
              </a:rPr>
              <a:t>&gt;&gt;&gt; a = "belajar Python"</a:t>
            </a:r>
          </a:p>
          <a:p>
            <a:pPr indent="0" algn="just">
              <a:lnSpc>
                <a:spcPct val="150000"/>
              </a:lnSpc>
              <a:buFont typeface="Arial" panose="020B0604020202020204" pitchFamily="34" charset="0"/>
              <a:buNone/>
            </a:pPr>
            <a:r>
              <a:rPr lang="en-ID" sz="1600" dirty="0">
                <a:solidFill>
                  <a:schemeClr val="bg1"/>
                </a:solidFill>
                <a:latin typeface="思源黑体 CN Regular" panose="020B0500000000000000" charset="-122"/>
                <a:ea typeface="思源黑体 CN Regular" panose="020B0500000000000000" charset="-122"/>
                <a:cs typeface="+mn-ea"/>
                <a:sym typeface="+mn-lt"/>
              </a:rPr>
              <a:t>&gt;&gt;&gt; b = 5</a:t>
            </a:r>
          </a:p>
          <a:p>
            <a:pPr indent="0" algn="just">
              <a:lnSpc>
                <a:spcPct val="150000"/>
              </a:lnSpc>
              <a:buFont typeface="Arial" panose="020B0604020202020204" pitchFamily="34" charset="0"/>
              <a:buNone/>
            </a:pPr>
            <a:r>
              <a:rPr lang="en-ID" sz="1600" dirty="0">
                <a:solidFill>
                  <a:schemeClr val="bg1"/>
                </a:solidFill>
                <a:latin typeface="思源黑体 CN Regular" panose="020B0500000000000000" charset="-122"/>
                <a:ea typeface="思源黑体 CN Regular" panose="020B0500000000000000" charset="-122"/>
                <a:cs typeface="+mn-ea"/>
                <a:sym typeface="+mn-lt"/>
              </a:rPr>
              <a:t>&gt;&gt;&gt; phi = 3.14</a:t>
            </a:r>
          </a:p>
          <a:p>
            <a:pPr indent="0" algn="just">
              <a:lnSpc>
                <a:spcPct val="150000"/>
              </a:lnSpc>
              <a:buFont typeface="Arial" panose="020B0604020202020204" pitchFamily="34" charset="0"/>
              <a:buNone/>
            </a:pPr>
            <a:endParaRPr lang="en-ID" sz="1600" dirty="0">
              <a:solidFill>
                <a:schemeClr val="bg1"/>
              </a:solidFill>
              <a:latin typeface="思源黑体 CN Regular" panose="020B0500000000000000" charset="-122"/>
              <a:ea typeface="思源黑体 CN Regular" panose="020B0500000000000000" charset="-122"/>
              <a:cs typeface="+mn-ea"/>
              <a:sym typeface="+mn-lt"/>
            </a:endParaRPr>
          </a:p>
          <a:p>
            <a:pPr indent="0" algn="just">
              <a:lnSpc>
                <a:spcPct val="150000"/>
              </a:lnSpc>
              <a:buFont typeface="Arial" panose="020B0604020202020204" pitchFamily="34" charset="0"/>
              <a:buNone/>
            </a:pPr>
            <a:r>
              <a:rPr lang="en-ID" sz="1600" dirty="0">
                <a:solidFill>
                  <a:schemeClr val="tx1"/>
                </a:solidFill>
                <a:latin typeface="思源黑体 CN Regular" panose="020B0500000000000000" charset="-122"/>
                <a:ea typeface="思源黑体 CN Regular" panose="020B0500000000000000" charset="-122"/>
                <a:cs typeface="+mn-ea"/>
                <a:sym typeface="+mn-lt"/>
              </a:rPr>
              <a:t>Pada contoh di atas, pendeklarasian tersebut menciptakan 3 variabel baru. Pendeklarasian pertama, menunjukkan string "belajar Python" ke sebuah variabel yang bernama a. Kedua, variabel b diberi nilai 5 sebagai integer. Dan yang terakhir variabel phi diberi nilai 3.14 sebagai nilai pecahan.</a:t>
            </a:r>
          </a:p>
        </p:txBody>
      </p:sp>
      <p:sp>
        <p:nvSpPr>
          <p:cNvPr id="3" name="文本框 14"/>
          <p:cNvSpPr txBox="1"/>
          <p:nvPr/>
        </p:nvSpPr>
        <p:spPr>
          <a:xfrm>
            <a:off x="191198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Variabel Pada Python</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57960" y="1069340"/>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681480" y="1144270"/>
            <a:ext cx="9787255" cy="3046730"/>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sz="1200" dirty="0">
                <a:solidFill>
                  <a:schemeClr val="tx1"/>
                </a:solidFill>
                <a:latin typeface="思源黑体 CN Regular" panose="020B0500000000000000" charset="-122"/>
                <a:ea typeface="思源黑体 CN Regular" panose="020B0500000000000000" charset="-122"/>
                <a:cs typeface="+mn-ea"/>
                <a:sym typeface="+mn-lt"/>
              </a:rPr>
              <a:t>Nilai pada variabel dapat digunakan untuk berbagai kegunaan, salah satunya adalah mencetak nilai pada variabel dengan menggunakan perintah print. Contoh:</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&gt;&gt;&gt; a = "belajar Python"</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&gt;&gt;&gt; b = 5</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&gt;&gt;&gt; phi = 3.14</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&gt;&gt;&gt; print(a)</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Belajar Python</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&gt;&gt;&gt; print(b)</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5</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&gt;&gt;&gt; print(phi) </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3.14</a:t>
            </a:r>
          </a:p>
        </p:txBody>
      </p:sp>
      <p:sp>
        <p:nvSpPr>
          <p:cNvPr id="3" name="文本框 14"/>
          <p:cNvSpPr txBox="1"/>
          <p:nvPr/>
        </p:nvSpPr>
        <p:spPr>
          <a:xfrm>
            <a:off x="191198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Variabel Pada Python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57960" y="1069340"/>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757045" y="1144270"/>
            <a:ext cx="9654540" cy="3877945"/>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sz="1400" dirty="0">
                <a:latin typeface="思源黑体 CN Regular" panose="020B0500000000000000" charset="-122"/>
                <a:ea typeface="思源黑体 CN Regular" panose="020B0500000000000000" charset="-122"/>
                <a:cs typeface="+mn-ea"/>
                <a:sym typeface="+mn-lt"/>
              </a:rPr>
              <a:t>Pada umumnya, programmer memakai nama variabel sesuai dengan keterangan isi dari variabel tersebut dan variabel juga merupakan simbol yang mewakili nilai tertentu. Pembuatan variabel dalam python sangat sederhana. Berikut adalah ketentuan mengenai variabel dalam python:</a:t>
            </a:r>
          </a:p>
          <a:p>
            <a:pPr marL="285750" indent="-285750" algn="just">
              <a:lnSpc>
                <a:spcPct val="150000"/>
              </a:lnSpc>
              <a:buFont typeface="Arial" panose="020B0604020202020204" pitchFamily="34" charset="0"/>
              <a:buChar char="•"/>
            </a:pPr>
            <a:r>
              <a:rPr lang="en-ID" sz="1400" dirty="0">
                <a:latin typeface="思源黑体 CN Regular" panose="020B0500000000000000" charset="-122"/>
                <a:ea typeface="思源黑体 CN Regular" panose="020B0500000000000000" charset="-122"/>
                <a:cs typeface="+mn-ea"/>
                <a:sym typeface="+mn-lt"/>
              </a:rPr>
              <a:t>Variabel tidak perlu dideklarasikan mempunyai tipe data tertentu</a:t>
            </a:r>
          </a:p>
          <a:p>
            <a:pPr marL="285750" indent="-285750" algn="just">
              <a:lnSpc>
                <a:spcPct val="150000"/>
              </a:lnSpc>
              <a:buFont typeface="Arial" panose="020B0604020202020204" pitchFamily="34" charset="0"/>
              <a:buChar char="•"/>
            </a:pPr>
            <a:r>
              <a:rPr lang="en-ID" sz="1400" dirty="0">
                <a:latin typeface="思源黑体 CN Regular" panose="020B0500000000000000" charset="-122"/>
                <a:ea typeface="思源黑体 CN Regular" panose="020B0500000000000000" charset="-122"/>
                <a:cs typeface="+mn-ea"/>
                <a:sym typeface="+mn-lt"/>
              </a:rPr>
              <a:t>Jenis data dalam variabel dapat berubah-ubah</a:t>
            </a:r>
          </a:p>
          <a:p>
            <a:pPr marL="285750" indent="-285750" algn="just">
              <a:lnSpc>
                <a:spcPct val="150000"/>
              </a:lnSpc>
              <a:buFont typeface="Arial" panose="020B0604020202020204" pitchFamily="34" charset="0"/>
              <a:buChar char="•"/>
            </a:pPr>
            <a:r>
              <a:rPr lang="en-ID" sz="1400" dirty="0">
                <a:latin typeface="思源黑体 CN Regular" panose="020B0500000000000000" charset="-122"/>
                <a:ea typeface="思源黑体 CN Regular" panose="020B0500000000000000" charset="-122"/>
                <a:cs typeface="+mn-ea"/>
                <a:sym typeface="+mn-lt"/>
              </a:rPr>
              <a:t>Penulisan variabel harus diawali dengan huruf, dan untuk karakter selanjutnya bisa berupa huruf atau angka</a:t>
            </a:r>
          </a:p>
          <a:p>
            <a:pPr marL="285750" indent="-285750" algn="just">
              <a:lnSpc>
                <a:spcPct val="150000"/>
              </a:lnSpc>
              <a:buFont typeface="Arial" panose="020B0604020202020204" pitchFamily="34" charset="0"/>
              <a:buChar char="•"/>
            </a:pPr>
            <a:r>
              <a:rPr lang="en-ID" sz="1400" dirty="0">
                <a:latin typeface="思源黑体 CN Regular" panose="020B0500000000000000" charset="-122"/>
                <a:ea typeface="思源黑体 CN Regular" panose="020B0500000000000000" charset="-122"/>
                <a:cs typeface="+mn-ea"/>
                <a:sym typeface="+mn-lt"/>
              </a:rPr>
              <a:t>Dapat berupa huruf Kapital, tetapi bersifat case-sensitive, nama Kapital dengan kapital adalah variabel yang berlainan.</a:t>
            </a:r>
          </a:p>
          <a:p>
            <a:pPr marL="285750" indent="-285750" algn="just">
              <a:lnSpc>
                <a:spcPct val="150000"/>
              </a:lnSpc>
              <a:buFont typeface="Arial" panose="020B0604020202020204" pitchFamily="34" charset="0"/>
              <a:buChar char="•"/>
            </a:pPr>
            <a:r>
              <a:rPr lang="en-ID" sz="1400" dirty="0">
                <a:latin typeface="思源黑体 CN Regular" panose="020B0500000000000000" charset="-122"/>
                <a:ea typeface="思源黑体 CN Regular" panose="020B0500000000000000" charset="-122"/>
                <a:cs typeface="+mn-ea"/>
                <a:sym typeface="+mn-lt"/>
              </a:rPr>
              <a:t>Penulisan variabel tidak boleh dipisah oleh &lt;spasi&gt;</a:t>
            </a:r>
          </a:p>
          <a:p>
            <a:pPr marL="285750" indent="-285750" algn="just">
              <a:lnSpc>
                <a:spcPct val="150000"/>
              </a:lnSpc>
              <a:buFont typeface="Arial" panose="020B0604020202020204" pitchFamily="34" charset="0"/>
              <a:buChar char="•"/>
            </a:pPr>
            <a:r>
              <a:rPr lang="en-ID" sz="1400" dirty="0">
                <a:latin typeface="思源黑体 CN Regular" panose="020B0500000000000000" charset="-122"/>
                <a:ea typeface="思源黑体 CN Regular" panose="020B0500000000000000" charset="-122"/>
                <a:cs typeface="+mn-ea"/>
                <a:sym typeface="+mn-lt"/>
              </a:rPr>
              <a:t>Untuk variabel yang terdiri dari 2 suku kata, dapat dipisah dengan simbol underscore (_) seperti nama_saya, nama_variabel_nama.</a:t>
            </a:r>
          </a:p>
        </p:txBody>
      </p:sp>
      <p:sp>
        <p:nvSpPr>
          <p:cNvPr id="3" name="文本框 14"/>
          <p:cNvSpPr txBox="1"/>
          <p:nvPr/>
        </p:nvSpPr>
        <p:spPr>
          <a:xfrm>
            <a:off x="190309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Variabel Pada Python - Nama Variabel</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38910" y="1069340"/>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671320" y="1144270"/>
            <a:ext cx="9731375" cy="2585085"/>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sz="1600" dirty="0">
                <a:latin typeface="思源黑体 CN Regular" panose="020B0500000000000000" charset="-122"/>
                <a:ea typeface="思源黑体 CN Regular" panose="020B0500000000000000" charset="-122"/>
                <a:cs typeface="+mn-ea"/>
                <a:sym typeface="+mn-lt"/>
              </a:rPr>
              <a:t>Statemen yang tidak boleh dijadikan nama variabel adalah keywords pada Python.</a:t>
            </a:r>
          </a:p>
          <a:p>
            <a:pPr indent="0" algn="just">
              <a:lnSpc>
                <a:spcPct val="150000"/>
              </a:lnSpc>
              <a:buFont typeface="Arial" panose="020B0604020202020204" pitchFamily="34" charset="0"/>
              <a:buNone/>
            </a:pPr>
            <a:r>
              <a:rPr lang="en-ID" sz="1600" dirty="0">
                <a:latin typeface="思源黑体 CN Regular" panose="020B0500000000000000" charset="-122"/>
                <a:ea typeface="思源黑体 CN Regular" panose="020B0500000000000000" charset="-122"/>
                <a:cs typeface="+mn-ea"/>
                <a:sym typeface="+mn-lt"/>
              </a:rPr>
              <a:t>Contoh :</a:t>
            </a:r>
          </a:p>
          <a:p>
            <a:pPr indent="0" algn="just">
              <a:lnSpc>
                <a:spcPct val="150000"/>
              </a:lnSpc>
              <a:buFont typeface="Arial" panose="020B0604020202020204" pitchFamily="34" charset="0"/>
              <a:buNone/>
            </a:pPr>
            <a:r>
              <a:rPr lang="en-ID" sz="1600" dirty="0">
                <a:solidFill>
                  <a:schemeClr val="bg1"/>
                </a:solidFill>
                <a:latin typeface="思源黑体 CN Regular" panose="020B0500000000000000" charset="-122"/>
                <a:ea typeface="思源黑体 CN Regular" panose="020B0500000000000000" charset="-122"/>
                <a:cs typeface="+mn-ea"/>
                <a:sym typeface="+mn-lt"/>
              </a:rPr>
              <a:t>&gt;&gt;&gt; 123satu = "angka"</a:t>
            </a:r>
          </a:p>
          <a:p>
            <a:pPr indent="0" algn="just">
              <a:lnSpc>
                <a:spcPct val="150000"/>
              </a:lnSpc>
              <a:buFont typeface="Arial" panose="020B0604020202020204" pitchFamily="34" charset="0"/>
              <a:buNone/>
            </a:pPr>
            <a:r>
              <a:rPr lang="en-ID" sz="1600" dirty="0">
                <a:latin typeface="思源黑体 CN Regular" panose="020B0500000000000000" charset="-122"/>
                <a:ea typeface="思源黑体 CN Regular" panose="020B0500000000000000" charset="-122"/>
                <a:cs typeface="+mn-ea"/>
                <a:sym typeface="+mn-lt"/>
              </a:rPr>
              <a:t>variabel 123satu adalah penamaan variabel tidak benar karena diawali dengan sebuah angka.</a:t>
            </a:r>
          </a:p>
          <a:p>
            <a:pPr indent="0" algn="just">
              <a:lnSpc>
                <a:spcPct val="150000"/>
              </a:lnSpc>
              <a:buFont typeface="Arial" panose="020B0604020202020204" pitchFamily="34" charset="0"/>
              <a:buNone/>
            </a:pPr>
            <a:r>
              <a:rPr lang="en-ID" sz="1600" dirty="0">
                <a:solidFill>
                  <a:schemeClr val="bg1"/>
                </a:solidFill>
                <a:latin typeface="思源黑体 CN Regular" panose="020B0500000000000000" charset="-122"/>
                <a:ea typeface="思源黑体 CN Regular" panose="020B0500000000000000" charset="-122"/>
                <a:cs typeface="+mn-ea"/>
                <a:sym typeface="+mn-lt"/>
              </a:rPr>
              <a:t>&gt;&gt;&gt; lebih$ = 50000</a:t>
            </a:r>
          </a:p>
          <a:p>
            <a:pPr indent="0" algn="just">
              <a:lnSpc>
                <a:spcPct val="150000"/>
              </a:lnSpc>
              <a:buFont typeface="Arial" panose="020B0604020202020204" pitchFamily="34" charset="0"/>
              <a:buNone/>
            </a:pPr>
            <a:r>
              <a:rPr lang="en-ID" sz="1600" dirty="0">
                <a:latin typeface="思源黑体 CN Regular" panose="020B0500000000000000" charset="-122"/>
                <a:ea typeface="思源黑体 CN Regular" panose="020B0500000000000000" charset="-122"/>
                <a:cs typeface="+mn-ea"/>
                <a:sym typeface="+mn-lt"/>
              </a:rPr>
              <a:t>lebih$ juga tidak benar karena terdapat karakter yang tidak semestinya ada dalam penamaan variabel.</a:t>
            </a:r>
          </a:p>
        </p:txBody>
      </p:sp>
      <p:sp>
        <p:nvSpPr>
          <p:cNvPr id="3" name="文本框 14"/>
          <p:cNvSpPr txBox="1"/>
          <p:nvPr/>
        </p:nvSpPr>
        <p:spPr>
          <a:xfrm>
            <a:off x="190309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Variabel Pada Python - Nama Variabel</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38910" y="1069340"/>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659890" y="1144270"/>
            <a:ext cx="9657080" cy="645795"/>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sz="1400" dirty="0">
                <a:latin typeface="思源黑体 CN Regular" panose="020B0500000000000000" charset="-122"/>
                <a:ea typeface="思源黑体 CN Regular" panose="020B0500000000000000" charset="-122"/>
                <a:cs typeface="+mn-ea"/>
                <a:sym typeface="+mn-lt"/>
              </a:rPr>
              <a:t>Kata kunci mendefinisikan aturan - aturan dan struktur bahasa, dan mereka tidak dapat digunakan sebagai nama variabel.Python mempunyai 28 kata kunci:</a:t>
            </a:r>
          </a:p>
        </p:txBody>
      </p:sp>
      <p:pic>
        <p:nvPicPr>
          <p:cNvPr id="3" name="Picture 2"/>
          <p:cNvPicPr>
            <a:picLocks noChangeAspect="1"/>
          </p:cNvPicPr>
          <p:nvPr/>
        </p:nvPicPr>
        <p:blipFill>
          <a:blip r:embed="rId4"/>
          <a:stretch>
            <a:fillRect/>
          </a:stretch>
        </p:blipFill>
        <p:spPr>
          <a:xfrm>
            <a:off x="2776220" y="2083435"/>
            <a:ext cx="7469505" cy="1257300"/>
          </a:xfrm>
          <a:prstGeom prst="rect">
            <a:avLst/>
          </a:prstGeom>
        </p:spPr>
      </p:pic>
      <p:sp>
        <p:nvSpPr>
          <p:cNvPr id="6" name="TextBox 106"/>
          <p:cNvSpPr txBox="1"/>
          <p:nvPr/>
        </p:nvSpPr>
        <p:spPr>
          <a:xfrm>
            <a:off x="1659890" y="3719195"/>
            <a:ext cx="9657080" cy="645795"/>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sz="1400" dirty="0">
                <a:latin typeface="思源黑体 CN Regular" panose="020B0500000000000000" charset="-122"/>
                <a:ea typeface="思源黑体 CN Regular" panose="020B0500000000000000" charset="-122"/>
                <a:cs typeface="+mn-ea"/>
                <a:sym typeface="+mn-lt"/>
              </a:rPr>
              <a:t>Anda mungkin ingin menyimpan daftar - daftar ini, pada saat interpreter mengeluarkan kesalahan sintaks dari salah satu nama variabel Anda dan Anda tidak mengetahui penyebabnya, lihat mereka pada daftar ini.</a:t>
            </a:r>
          </a:p>
        </p:txBody>
      </p:sp>
      <p:sp>
        <p:nvSpPr>
          <p:cNvPr id="2" name="文本框 14"/>
          <p:cNvSpPr txBox="1"/>
          <p:nvPr/>
        </p:nvSpPr>
        <p:spPr>
          <a:xfrm>
            <a:off x="190309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Variabel Pada Python - Keyword / Kata Kunci</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38910" y="1069340"/>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659890" y="1144270"/>
            <a:ext cx="9657080" cy="4154805"/>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sz="1200" dirty="0">
                <a:latin typeface="思源黑体 CN Regular" panose="020B0500000000000000" charset="-122"/>
                <a:ea typeface="思源黑体 CN Regular" panose="020B0500000000000000" charset="-122"/>
                <a:cs typeface="+mn-ea"/>
                <a:sym typeface="+mn-lt"/>
              </a:rPr>
              <a:t>Sebuah ekspresi adalah kombinasi dari nilai-nilai, variabel-variabel, dan operator-operator. Jika Anda mengetikkan sebuah ekspresi pada modus baris perintah, interpreter langsung mengevaluasinya dan menampilkan hasilnya.</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&gt;&gt;&gt; 2 + 3</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5</a:t>
            </a:r>
          </a:p>
          <a:p>
            <a:pPr indent="0" algn="just">
              <a:lnSpc>
                <a:spcPct val="150000"/>
              </a:lnSpc>
              <a:buFont typeface="Arial" panose="020B0604020202020204" pitchFamily="34" charset="0"/>
              <a:buNone/>
            </a:pPr>
            <a:r>
              <a:rPr lang="en-ID" sz="1200" dirty="0">
                <a:latin typeface="思源黑体 CN Regular" panose="020B0500000000000000" charset="-122"/>
                <a:ea typeface="思源黑体 CN Regular" panose="020B0500000000000000" charset="-122"/>
                <a:cs typeface="+mn-ea"/>
                <a:sym typeface="+mn-lt"/>
              </a:rPr>
              <a:t>Sebuah nilai juga dikenal sebagai ekspresi, begitu juga dengan variabel.</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&gt;&gt;&gt; 55</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55</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&gt;&gt;&gt; x </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6</a:t>
            </a:r>
          </a:p>
          <a:p>
            <a:pPr indent="0" algn="just">
              <a:lnSpc>
                <a:spcPct val="150000"/>
              </a:lnSpc>
              <a:buFont typeface="Arial" panose="020B0604020202020204" pitchFamily="34" charset="0"/>
              <a:buNone/>
            </a:pPr>
            <a:r>
              <a:rPr lang="en-ID" sz="1200" dirty="0">
                <a:solidFill>
                  <a:schemeClr val="tx1"/>
                </a:solidFill>
                <a:latin typeface="思源黑体 CN Regular" panose="020B0500000000000000" charset="-122"/>
                <a:ea typeface="思源黑体 CN Regular" panose="020B0500000000000000" charset="-122"/>
                <a:cs typeface="+mn-ea"/>
                <a:sym typeface="+mn-lt"/>
              </a:rPr>
              <a:t>Mengevaluasi sebuah ekspresi tidak sama dengan mencetak sebuah nilai.</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&gt;&gt;&gt; kalimat =”python adalah bahasa pemrograman”</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&gt;&gt;&gt; kalimat</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”python adalah bahasa pemrograman”</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&gt;&gt;&gt; print(kalimat)</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python adalah bahasa pemrograman</a:t>
            </a:r>
          </a:p>
        </p:txBody>
      </p:sp>
      <p:sp>
        <p:nvSpPr>
          <p:cNvPr id="2" name="文本框 14"/>
          <p:cNvSpPr txBox="1"/>
          <p:nvPr/>
        </p:nvSpPr>
        <p:spPr>
          <a:xfrm>
            <a:off x="190309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Variabel Pada Python - Mengevaluasi Ekspresi</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6E1"/>
            </a:gs>
            <a:gs pos="79000">
              <a:srgbClr val="101BE1"/>
            </a:gs>
          </a:gsLst>
          <a:lin ang="14340000" scaled="0"/>
        </a:gradFill>
        <a:effectLst/>
      </p:bgPr>
    </p:bg>
    <p:spTree>
      <p:nvGrpSpPr>
        <p:cNvPr id="1" name=""/>
        <p:cNvGrpSpPr/>
        <p:nvPr/>
      </p:nvGrpSpPr>
      <p:grpSpPr>
        <a:xfrm>
          <a:off x="0" y="0"/>
          <a:ext cx="0" cy="0"/>
          <a:chOff x="0" y="0"/>
          <a:chExt cx="0" cy="0"/>
        </a:xfrm>
      </p:grpSpPr>
      <p:sp>
        <p:nvSpPr>
          <p:cNvPr id="4" name="圆角矩形 3"/>
          <p:cNvSpPr/>
          <p:nvPr/>
        </p:nvSpPr>
        <p:spPr>
          <a:xfrm>
            <a:off x="505460" y="2569210"/>
            <a:ext cx="11489690" cy="3083560"/>
          </a:xfrm>
          <a:prstGeom prst="roundRect">
            <a:avLst>
              <a:gd name="adj" fmla="val 7616"/>
            </a:avLst>
          </a:prstGeom>
          <a:noFill/>
          <a:ln>
            <a:solidFill>
              <a:schemeClr val="bg1"/>
            </a:solidFill>
            <a:prstDash val="sysDot"/>
          </a:ln>
          <a:extLst>
            <a:ext uri="{909E8E84-426E-40DD-AFC4-6F175D3DCCD1}">
              <a14:hiddenFill xmlns:a14="http://schemas.microsoft.com/office/drawing/2010/main">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kern="2500" dirty="0">
              <a:solidFill>
                <a:schemeClr val="bg1"/>
              </a:solidFill>
              <a:latin typeface="思源黑体 ExtraLight" panose="020B0200000000000000" pitchFamily="34" charset="-122"/>
              <a:ea typeface="思源黑体 ExtraLight" panose="020B0200000000000000" pitchFamily="34" charset="-122"/>
            </a:endParaRPr>
          </a:p>
        </p:txBody>
      </p:sp>
      <p:sp>
        <p:nvSpPr>
          <p:cNvPr id="2" name="圆角矩形 3"/>
          <p:cNvSpPr/>
          <p:nvPr/>
        </p:nvSpPr>
        <p:spPr>
          <a:xfrm>
            <a:off x="661670" y="968375"/>
            <a:ext cx="6975475" cy="782320"/>
          </a:xfrm>
          <a:prstGeom prst="roundRect">
            <a:avLst>
              <a:gd name="adj" fmla="val 7616"/>
            </a:avLst>
          </a:prstGeom>
          <a:noFill/>
          <a:ln>
            <a:solidFill>
              <a:schemeClr val="bg1"/>
            </a:solidFill>
            <a:prstDash val="sysDot"/>
          </a:ln>
          <a:extLst>
            <a:ext uri="{909E8E84-426E-40DD-AFC4-6F175D3DCCD1}">
              <a14:hiddenFill xmlns:a14="http://schemas.microsoft.com/office/drawing/2010/main">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ID" altLang="zh-CN" sz="3200" kern="2500" dirty="0">
                <a:solidFill>
                  <a:schemeClr val="bg1"/>
                </a:solidFill>
                <a:latin typeface="思源黑体 ExtraLight" panose="020B0200000000000000" pitchFamily="34" charset="-122"/>
                <a:ea typeface="思源黑体 ExtraLight" panose="020B0200000000000000" pitchFamily="34" charset="-122"/>
              </a:rPr>
              <a:t>Cangkupan Materi </a:t>
            </a:r>
            <a:r>
              <a:rPr lang="en-ID" altLang="zh-CN" sz="3200" kern="2500" dirty="0" err="1">
                <a:solidFill>
                  <a:schemeClr val="bg1"/>
                </a:solidFill>
                <a:latin typeface="思源黑体 ExtraLight" panose="020B0200000000000000" pitchFamily="34" charset="-122"/>
                <a:ea typeface="思源黑体 ExtraLight" panose="020B0200000000000000" pitchFamily="34" charset="-122"/>
              </a:rPr>
              <a:t>Pertemuan</a:t>
            </a:r>
            <a:r>
              <a:rPr lang="en-ID" altLang="zh-CN" sz="3200" kern="2500" dirty="0">
                <a:solidFill>
                  <a:schemeClr val="bg1"/>
                </a:solidFill>
                <a:latin typeface="思源黑体 ExtraLight" panose="020B0200000000000000" pitchFamily="34" charset="-122"/>
                <a:ea typeface="思源黑体 ExtraLight" panose="020B0200000000000000" pitchFamily="34" charset="-122"/>
              </a:rPr>
              <a:t> </a:t>
            </a:r>
            <a:r>
              <a:rPr lang="id-ID" altLang="zh-CN" sz="3200" kern="2500" dirty="0">
                <a:solidFill>
                  <a:schemeClr val="bg1"/>
                </a:solidFill>
                <a:latin typeface="思源黑体 ExtraLight" panose="020B0200000000000000" pitchFamily="34" charset="-122"/>
                <a:ea typeface="思源黑体 ExtraLight" panose="020B0200000000000000" pitchFamily="34" charset="-122"/>
              </a:rPr>
              <a:t>2</a:t>
            </a:r>
            <a:endParaRPr lang="en-ID" altLang="zh-CN" sz="3200" kern="2500" dirty="0">
              <a:solidFill>
                <a:schemeClr val="bg1"/>
              </a:solidFill>
              <a:latin typeface="思源黑体 ExtraLight" panose="020B0200000000000000" pitchFamily="34" charset="-122"/>
              <a:ea typeface="思源黑体 ExtraLight" panose="020B0200000000000000" pitchFamily="34" charset="-122"/>
            </a:endParaRPr>
          </a:p>
          <a:p>
            <a:pPr algn="l"/>
            <a:endParaRPr lang="en-ID" altLang="zh-CN" sz="3200" kern="2500" dirty="0">
              <a:solidFill>
                <a:schemeClr val="bg1"/>
              </a:solidFill>
              <a:latin typeface="思源黑体 ExtraLight" panose="020B0200000000000000" pitchFamily="34" charset="-122"/>
              <a:ea typeface="思源黑体 ExtraLight" panose="020B0200000000000000" pitchFamily="34" charset="-122"/>
            </a:endParaRPr>
          </a:p>
        </p:txBody>
      </p:sp>
      <p:sp>
        <p:nvSpPr>
          <p:cNvPr id="6" name="Text Box 5"/>
          <p:cNvSpPr txBox="1"/>
          <p:nvPr/>
        </p:nvSpPr>
        <p:spPr>
          <a:xfrm>
            <a:off x="6095365" y="797560"/>
            <a:ext cx="309880" cy="368300"/>
          </a:xfrm>
          <a:prstGeom prst="rect">
            <a:avLst/>
          </a:prstGeom>
          <a:noFill/>
        </p:spPr>
        <p:txBody>
          <a:bodyPr wrap="none" rtlCol="0">
            <a:spAutoFit/>
          </a:bodyPr>
          <a:lstStyle/>
          <a:p>
            <a:endParaRPr lang="en-US"/>
          </a:p>
        </p:txBody>
      </p:sp>
      <p:grpSp>
        <p:nvGrpSpPr>
          <p:cNvPr id="14" name="组合 36"/>
          <p:cNvGrpSpPr/>
          <p:nvPr/>
        </p:nvGrpSpPr>
        <p:grpSpPr>
          <a:xfrm>
            <a:off x="857250" y="2856230"/>
            <a:ext cx="4798718" cy="935517"/>
            <a:chOff x="6953" y="1829"/>
            <a:chExt cx="4545" cy="68"/>
          </a:xfrm>
        </p:grpSpPr>
        <p:sp>
          <p:nvSpPr>
            <p:cNvPr id="16" name="矩形 38"/>
            <p:cNvSpPr/>
            <p:nvPr/>
          </p:nvSpPr>
          <p:spPr>
            <a:xfrm>
              <a:off x="8824" y="1829"/>
              <a:ext cx="2674" cy="33"/>
            </a:xfrm>
            <a:prstGeom prst="rect">
              <a:avLst/>
            </a:prstGeom>
          </p:spPr>
          <p:txBody>
            <a:bodyPr wrap="square">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Aturan Penulisan</a:t>
              </a:r>
            </a:p>
          </p:txBody>
        </p:sp>
        <p:sp>
          <p:nvSpPr>
            <p:cNvPr id="17" name="矩形 39"/>
            <p:cNvSpPr/>
            <p:nvPr/>
          </p:nvSpPr>
          <p:spPr>
            <a:xfrm>
              <a:off x="6953" y="1829"/>
              <a:ext cx="1620" cy="68"/>
            </a:xfrm>
            <a:prstGeom prst="rect">
              <a:avLst/>
            </a:prstGeom>
          </p:spPr>
          <p:txBody>
            <a:bodyPr wrap="square">
              <a:spAutoFit/>
            </a:bodyPr>
            <a:lstStyle/>
            <a:p>
              <a:pPr algn="dist">
                <a:lnSpc>
                  <a:spcPct val="100000"/>
                </a:lnSpc>
                <a:buClrTx/>
                <a:buSzTx/>
                <a:buFontTx/>
              </a:pPr>
              <a:r>
                <a:rPr lang="en-US" altLang="zh-CN" sz="5500" kern="2500" dirty="0">
                  <a:solidFill>
                    <a:schemeClr val="bg1"/>
                  </a:solidFill>
                  <a:effectLst/>
                  <a:latin typeface="思源黑体 CN Bold" panose="020B0800000000000000" charset="-122"/>
                  <a:ea typeface="思源黑体 CN Bold" panose="020B0800000000000000" charset="-122"/>
                  <a:cs typeface="庞门正道标题体" panose="02010600030101010101" charset="-122"/>
                </a:rPr>
                <a:t>1</a:t>
              </a:r>
            </a:p>
          </p:txBody>
        </p:sp>
      </p:grpSp>
      <p:grpSp>
        <p:nvGrpSpPr>
          <p:cNvPr id="22" name="组合 36"/>
          <p:cNvGrpSpPr/>
          <p:nvPr/>
        </p:nvGrpSpPr>
        <p:grpSpPr>
          <a:xfrm>
            <a:off x="6624320" y="2842483"/>
            <a:ext cx="4693135" cy="949275"/>
            <a:chOff x="6953" y="1828"/>
            <a:chExt cx="4445" cy="69"/>
          </a:xfrm>
        </p:grpSpPr>
        <p:sp>
          <p:nvSpPr>
            <p:cNvPr id="23" name="矩形 38"/>
            <p:cNvSpPr/>
            <p:nvPr/>
          </p:nvSpPr>
          <p:spPr>
            <a:xfrm>
              <a:off x="8724" y="1828"/>
              <a:ext cx="2674" cy="34"/>
            </a:xfrm>
            <a:prstGeom prst="rect">
              <a:avLst/>
            </a:prstGeom>
          </p:spPr>
          <p:txBody>
            <a:bodyPr wrap="square">
              <a:spAutoFit/>
            </a:bodyPr>
            <a:lstStyle/>
            <a:p>
              <a:pPr algn="ctr"/>
              <a:r>
                <a:rPr lang="en-ID" altLang="en-US" sz="2400" dirty="0" err="1">
                  <a:solidFill>
                    <a:schemeClr val="bg1"/>
                  </a:solidFill>
                  <a:latin typeface="思源黑体 CN Bold" panose="020B0800000000000000" charset="-122"/>
                  <a:ea typeface="思源黑体 CN Bold" panose="020B0800000000000000" charset="-122"/>
                  <a:sym typeface="Arial" panose="020B0604020202020204" pitchFamily="34" charset="0"/>
                </a:rPr>
                <a:t>Tipe</a:t>
              </a: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 Data</a:t>
              </a:r>
            </a:p>
          </p:txBody>
        </p:sp>
        <p:sp>
          <p:nvSpPr>
            <p:cNvPr id="24" name="矩形 39"/>
            <p:cNvSpPr/>
            <p:nvPr/>
          </p:nvSpPr>
          <p:spPr>
            <a:xfrm>
              <a:off x="6953" y="1829"/>
              <a:ext cx="1620" cy="68"/>
            </a:xfrm>
            <a:prstGeom prst="rect">
              <a:avLst/>
            </a:prstGeom>
          </p:spPr>
          <p:txBody>
            <a:bodyPr wrap="square">
              <a:spAutoFit/>
            </a:bodyPr>
            <a:lstStyle/>
            <a:p>
              <a:pPr algn="dist">
                <a:lnSpc>
                  <a:spcPct val="100000"/>
                </a:lnSpc>
                <a:buClrTx/>
                <a:buSzTx/>
                <a:buFontTx/>
              </a:pPr>
              <a:r>
                <a:rPr lang="en-ID" altLang="en-US" sz="5500" kern="2500" dirty="0">
                  <a:solidFill>
                    <a:schemeClr val="bg1"/>
                  </a:solidFill>
                  <a:effectLst/>
                  <a:latin typeface="思源黑体 CN Bold" panose="020B0800000000000000" charset="-122"/>
                  <a:ea typeface="思源黑体 CN Bold" panose="020B0800000000000000" charset="-122"/>
                  <a:cs typeface="庞门正道标题体" panose="02010600030101010101" charset="-122"/>
                </a:rPr>
                <a:t>3</a:t>
              </a:r>
            </a:p>
          </p:txBody>
        </p:sp>
      </p:grpSp>
      <p:sp>
        <p:nvSpPr>
          <p:cNvPr id="3" name="矩形 38"/>
          <p:cNvSpPr/>
          <p:nvPr/>
        </p:nvSpPr>
        <p:spPr>
          <a:xfrm>
            <a:off x="3014306" y="3310255"/>
            <a:ext cx="2823272" cy="737235"/>
          </a:xfrm>
          <a:prstGeom prst="rect">
            <a:avLst/>
          </a:prstGeom>
        </p:spPr>
        <p:txBody>
          <a:bodyPr wrap="square">
            <a:spAutoFit/>
          </a:bodyPr>
          <a:lstStyle/>
          <a:p>
            <a:pPr marL="285750" indent="-285750" algn="l">
              <a:buFont typeface="Arial" panose="020B0604020202020204" pitchFamily="34" charset="0"/>
              <a:buChar char="•"/>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Indent</a:t>
            </a:r>
          </a:p>
          <a:p>
            <a:pPr marL="285750" indent="-285750" algn="l">
              <a:buFont typeface="Arial" panose="020B0604020202020204" pitchFamily="34" charset="0"/>
              <a:buChar char="•"/>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Baris perintah</a:t>
            </a:r>
          </a:p>
          <a:p>
            <a:pPr marL="285750" indent="-285750" algn="l">
              <a:buFont typeface="Arial" panose="020B0604020202020204" pitchFamily="34" charset="0"/>
              <a:buChar char="•"/>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Keterangan  program</a:t>
            </a:r>
          </a:p>
        </p:txBody>
      </p:sp>
      <p:grpSp>
        <p:nvGrpSpPr>
          <p:cNvPr id="5" name="组合 36"/>
          <p:cNvGrpSpPr/>
          <p:nvPr/>
        </p:nvGrpSpPr>
        <p:grpSpPr>
          <a:xfrm>
            <a:off x="857250" y="4277360"/>
            <a:ext cx="4798718" cy="935517"/>
            <a:chOff x="6953" y="1829"/>
            <a:chExt cx="4545" cy="68"/>
          </a:xfrm>
        </p:grpSpPr>
        <p:sp>
          <p:nvSpPr>
            <p:cNvPr id="7" name="矩形 38"/>
            <p:cNvSpPr/>
            <p:nvPr/>
          </p:nvSpPr>
          <p:spPr>
            <a:xfrm>
              <a:off x="8824" y="1829"/>
              <a:ext cx="2674" cy="33"/>
            </a:xfrm>
            <a:prstGeom prst="rect">
              <a:avLst/>
            </a:prstGeom>
          </p:spPr>
          <p:txBody>
            <a:bodyPr wrap="square">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Variabel</a:t>
              </a:r>
            </a:p>
          </p:txBody>
        </p:sp>
        <p:sp>
          <p:nvSpPr>
            <p:cNvPr id="8" name="矩形 39"/>
            <p:cNvSpPr/>
            <p:nvPr/>
          </p:nvSpPr>
          <p:spPr>
            <a:xfrm>
              <a:off x="6953" y="1829"/>
              <a:ext cx="1620" cy="68"/>
            </a:xfrm>
            <a:prstGeom prst="rect">
              <a:avLst/>
            </a:prstGeom>
          </p:spPr>
          <p:txBody>
            <a:bodyPr wrap="square">
              <a:spAutoFit/>
            </a:bodyPr>
            <a:lstStyle/>
            <a:p>
              <a:pPr algn="dist">
                <a:lnSpc>
                  <a:spcPct val="100000"/>
                </a:lnSpc>
                <a:buClrTx/>
                <a:buSzTx/>
                <a:buFontTx/>
              </a:pPr>
              <a:r>
                <a:rPr lang="en-ID" altLang="en-US" sz="5500" kern="2500" dirty="0">
                  <a:solidFill>
                    <a:schemeClr val="bg1"/>
                  </a:solidFill>
                  <a:effectLst/>
                  <a:latin typeface="思源黑体 CN Bold" panose="020B0800000000000000" charset="-122"/>
                  <a:ea typeface="思源黑体 CN Bold" panose="020B0800000000000000" charset="-122"/>
                  <a:cs typeface="庞门正道标题体" panose="02010600030101010101" charset="-122"/>
                </a:rPr>
                <a:t>2</a:t>
              </a:r>
            </a:p>
          </p:txBody>
        </p:sp>
      </p:grpSp>
      <p:sp>
        <p:nvSpPr>
          <p:cNvPr id="9" name="矩形 38"/>
          <p:cNvSpPr/>
          <p:nvPr/>
        </p:nvSpPr>
        <p:spPr>
          <a:xfrm>
            <a:off x="3014306" y="4731385"/>
            <a:ext cx="2823272" cy="521970"/>
          </a:xfrm>
          <a:prstGeom prst="rect">
            <a:avLst/>
          </a:prstGeom>
        </p:spPr>
        <p:txBody>
          <a:bodyPr wrap="square">
            <a:spAutoFit/>
          </a:bodyPr>
          <a:lstStyle/>
          <a:p>
            <a:pPr marL="285750" indent="-285750" algn="l">
              <a:buFont typeface="Arial" panose="020B0604020202020204" pitchFamily="34" charset="0"/>
              <a:buChar char="•"/>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Nama Variabel</a:t>
            </a:r>
          </a:p>
          <a:p>
            <a:pPr marL="285750" indent="-285750" algn="l">
              <a:buFont typeface="Arial" panose="020B0604020202020204" pitchFamily="34" charset="0"/>
              <a:buChar char="•"/>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Mengevaluasi ekpresi</a:t>
            </a:r>
          </a:p>
        </p:txBody>
      </p:sp>
      <p:sp>
        <p:nvSpPr>
          <p:cNvPr id="11" name="矩形 38">
            <a:extLst>
              <a:ext uri="{FF2B5EF4-FFF2-40B4-BE49-F238E27FC236}">
                <a16:creationId xmlns:a16="http://schemas.microsoft.com/office/drawing/2014/main" id="{896E48C0-DC31-F85A-5A59-6686ACA5AA9C}"/>
              </a:ext>
            </a:extLst>
          </p:cNvPr>
          <p:cNvSpPr/>
          <p:nvPr/>
        </p:nvSpPr>
        <p:spPr>
          <a:xfrm>
            <a:off x="7787631" y="4383191"/>
            <a:ext cx="2823272" cy="454001"/>
          </a:xfrm>
          <a:prstGeom prst="rect">
            <a:avLst/>
          </a:prstGeom>
        </p:spPr>
        <p:txBody>
          <a:bodyPr wrap="square">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String</a:t>
            </a:r>
          </a:p>
        </p:txBody>
      </p:sp>
      <p:sp>
        <p:nvSpPr>
          <p:cNvPr id="13" name="矩形 39">
            <a:extLst>
              <a:ext uri="{FF2B5EF4-FFF2-40B4-BE49-F238E27FC236}">
                <a16:creationId xmlns:a16="http://schemas.microsoft.com/office/drawing/2014/main" id="{F48187F4-DCFD-7F8E-4FD2-DA751E46DDE4}"/>
              </a:ext>
            </a:extLst>
          </p:cNvPr>
          <p:cNvSpPr/>
          <p:nvPr/>
        </p:nvSpPr>
        <p:spPr>
          <a:xfrm>
            <a:off x="6600886" y="4383191"/>
            <a:ext cx="1710434" cy="935517"/>
          </a:xfrm>
          <a:prstGeom prst="rect">
            <a:avLst/>
          </a:prstGeom>
        </p:spPr>
        <p:txBody>
          <a:bodyPr wrap="square">
            <a:spAutoFit/>
          </a:bodyPr>
          <a:lstStyle/>
          <a:p>
            <a:pPr algn="dist">
              <a:lnSpc>
                <a:spcPct val="100000"/>
              </a:lnSpc>
              <a:buClrTx/>
              <a:buSzTx/>
              <a:buFontTx/>
            </a:pPr>
            <a:r>
              <a:rPr lang="id-ID" altLang="en-US" sz="5500" kern="2500" dirty="0">
                <a:solidFill>
                  <a:schemeClr val="bg1"/>
                </a:solidFill>
                <a:effectLst/>
                <a:latin typeface="思源黑体 CN Bold" panose="020B0800000000000000" charset="-122"/>
                <a:ea typeface="思源黑体 CN Bold" panose="020B0800000000000000" charset="-122"/>
                <a:cs typeface="庞门正道标题体" panose="02010600030101010101" charset="-122"/>
              </a:rPr>
              <a:t>4</a:t>
            </a:r>
            <a:endParaRPr lang="en-ID" altLang="en-US" sz="5500" kern="2500" dirty="0">
              <a:solidFill>
                <a:schemeClr val="bg1"/>
              </a:solidFill>
              <a:effectLst/>
              <a:latin typeface="思源黑体 CN Bold" panose="020B0800000000000000" charset="-122"/>
              <a:ea typeface="思源黑体 CN Bold" panose="020B0800000000000000" charset="-122"/>
              <a:cs typeface="庞门正道标题体" panose="02010600030101010101" charset="-122"/>
            </a:endParaRPr>
          </a:p>
        </p:txBody>
      </p:sp>
      <p:sp>
        <p:nvSpPr>
          <p:cNvPr id="18" name="矩形 38">
            <a:extLst>
              <a:ext uri="{FF2B5EF4-FFF2-40B4-BE49-F238E27FC236}">
                <a16:creationId xmlns:a16="http://schemas.microsoft.com/office/drawing/2014/main" id="{2D1F8C83-D7CB-A9DB-A1ED-FFB0865AEC65}"/>
              </a:ext>
            </a:extLst>
          </p:cNvPr>
          <p:cNvSpPr/>
          <p:nvPr/>
        </p:nvSpPr>
        <p:spPr>
          <a:xfrm>
            <a:off x="8764378" y="4819455"/>
            <a:ext cx="2823272" cy="521970"/>
          </a:xfrm>
          <a:prstGeom prst="rect">
            <a:avLst/>
          </a:prstGeom>
        </p:spPr>
        <p:txBody>
          <a:bodyPr wrap="square">
            <a:spAutoFit/>
          </a:bodyPr>
          <a:lstStyle/>
          <a:p>
            <a:pPr marL="285750" indent="-285750" algn="l">
              <a:buFont typeface="Arial" panose="020B0604020202020204" pitchFamily="34" charset="0"/>
              <a:buChar char="•"/>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String Format</a:t>
            </a:r>
          </a:p>
          <a:p>
            <a:pPr marL="285750" indent="-285750" algn="l">
              <a:buFont typeface="Arial" panose="020B0604020202020204" pitchFamily="34" charset="0"/>
              <a:buChar char="•"/>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Manipulasi String</a:t>
            </a:r>
          </a:p>
        </p:txBody>
      </p:sp>
      <p:sp>
        <p:nvSpPr>
          <p:cNvPr id="20" name="矩形 38">
            <a:extLst>
              <a:ext uri="{FF2B5EF4-FFF2-40B4-BE49-F238E27FC236}">
                <a16:creationId xmlns:a16="http://schemas.microsoft.com/office/drawing/2014/main" id="{2B2DF850-EE0E-5C94-8E5D-55D737F08305}"/>
              </a:ext>
            </a:extLst>
          </p:cNvPr>
          <p:cNvSpPr/>
          <p:nvPr/>
        </p:nvSpPr>
        <p:spPr>
          <a:xfrm>
            <a:off x="8660520" y="3253693"/>
            <a:ext cx="2823272" cy="1169551"/>
          </a:xfrm>
          <a:prstGeom prst="rect">
            <a:avLst/>
          </a:prstGeom>
        </p:spPr>
        <p:txBody>
          <a:bodyPr wrap="square">
            <a:spAutoFit/>
          </a:bodyPr>
          <a:lstStyle/>
          <a:p>
            <a:pPr marL="285750" indent="-285750" algn="l">
              <a:buFont typeface="Arial" panose="020B0604020202020204" pitchFamily="34" charset="0"/>
              <a:buChar char="•"/>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Nilai dan Tipe Data</a:t>
            </a:r>
          </a:p>
          <a:p>
            <a:pPr marL="285750" indent="-285750" algn="l">
              <a:buFont typeface="Arial" panose="020B0604020202020204" pitchFamily="34" charset="0"/>
              <a:buChar char="•"/>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Operator dan operand (Aritmatika, Logika dan </a:t>
            </a:r>
            <a:r>
              <a:rPr lang="en-ID" altLang="en-US" sz="1400" dirty="0" err="1">
                <a:solidFill>
                  <a:schemeClr val="bg1"/>
                </a:solidFill>
                <a:latin typeface="思源黑体 CN Bold" panose="020B0800000000000000" charset="-122"/>
                <a:ea typeface="思源黑体 CN Bold" panose="020B0800000000000000" charset="-122"/>
                <a:sym typeface="Arial" panose="020B0604020202020204" pitchFamily="34" charset="0"/>
              </a:rPr>
              <a:t>Perbandingan</a:t>
            </a: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a:t>
            </a:r>
            <a:endPar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endParaRPr>
          </a:p>
          <a:p>
            <a:pPr marL="285750" indent="-285750" algn="l">
              <a:buFont typeface="Arial" panose="020B0604020202020204" pitchFamily="34" charset="0"/>
              <a:buChar char="•"/>
            </a:pP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Pembulatan bilangan</a:t>
            </a:r>
            <a:endPar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16685" y="1069340"/>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659890" y="1144270"/>
            <a:ext cx="9657080" cy="4201160"/>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sz="1400" dirty="0">
                <a:latin typeface="思源黑体 CN Regular" panose="020B0500000000000000" charset="-122"/>
                <a:ea typeface="思源黑体 CN Regular" panose="020B0500000000000000" charset="-122"/>
                <a:cs typeface="+mn-ea"/>
                <a:sym typeface="+mn-lt"/>
              </a:rPr>
              <a:t>Pada saat Python menampilkan nilai dari sebuah ekspresi, format yang sama juga akan digunakan untuk menampilkan sebuah nilai. Contoh kasus pada string, yang berarti tanda kutip 2(”) juga ditampilkan pada saat mengevaluasi sebuah ekspresi. Tetapi pada saat mengevaluasi perintah print, print menampilkan nilai dari string tersebut (tanpa tanda kutip 2).</a:t>
            </a:r>
          </a:p>
          <a:p>
            <a:pPr indent="0" algn="just">
              <a:lnSpc>
                <a:spcPct val="150000"/>
              </a:lnSpc>
              <a:buFont typeface="Arial" panose="020B0604020202020204" pitchFamily="34" charset="0"/>
              <a:buNone/>
            </a:pPr>
            <a:r>
              <a:rPr lang="en-ID" sz="1400" dirty="0">
                <a:latin typeface="思源黑体 CN Regular" panose="020B0500000000000000" charset="-122"/>
                <a:ea typeface="思源黑体 CN Regular" panose="020B0500000000000000" charset="-122"/>
                <a:cs typeface="+mn-ea"/>
                <a:sym typeface="+mn-lt"/>
              </a:rPr>
              <a:t>Pada sebuah script, ekspresi dapat berupa kalimat perintah yang benar, tetapi tidak akan menghasilkan nilai dan tampilan hasil apapun.</a:t>
            </a:r>
          </a:p>
          <a:p>
            <a:pPr indent="0" algn="just">
              <a:lnSpc>
                <a:spcPct val="150000"/>
              </a:lnSpc>
              <a:buFont typeface="Arial" panose="020B0604020202020204" pitchFamily="34" charset="0"/>
              <a:buNone/>
            </a:pPr>
            <a:r>
              <a:rPr lang="en-ID" sz="1400" dirty="0">
                <a:latin typeface="思源黑体 CN Regular" panose="020B0500000000000000" charset="-122"/>
                <a:ea typeface="思源黑体 CN Regular" panose="020B0500000000000000" charset="-122"/>
                <a:cs typeface="+mn-ea"/>
                <a:sym typeface="+mn-lt"/>
              </a:rPr>
              <a:t>Contohnya :</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17</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3.2</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”Hello Python” </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2 + 3</a:t>
            </a:r>
          </a:p>
          <a:p>
            <a:pPr indent="0" algn="just">
              <a:lnSpc>
                <a:spcPct val="150000"/>
              </a:lnSpc>
              <a:buFont typeface="Arial" panose="020B0604020202020204" pitchFamily="34" charset="0"/>
              <a:buNone/>
            </a:pPr>
            <a:endParaRPr lang="en-ID" sz="1400" dirty="0">
              <a:solidFill>
                <a:schemeClr val="bg1"/>
              </a:solidFill>
              <a:latin typeface="思源黑体 CN Regular" panose="020B0500000000000000" charset="-122"/>
              <a:ea typeface="思源黑体 CN Regular" panose="020B0500000000000000" charset="-122"/>
              <a:cs typeface="+mn-ea"/>
              <a:sym typeface="+mn-lt"/>
            </a:endParaRP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Tidak menghasilkan nilai apapun sama sekali.</a:t>
            </a:r>
          </a:p>
        </p:txBody>
      </p:sp>
      <p:sp>
        <p:nvSpPr>
          <p:cNvPr id="2" name="文本框 14"/>
          <p:cNvSpPr txBox="1"/>
          <p:nvPr/>
        </p:nvSpPr>
        <p:spPr>
          <a:xfrm>
            <a:off x="190309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Variabel Pada Python - Mengevaluasi Ekspresi</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6E1"/>
            </a:gs>
            <a:gs pos="79000">
              <a:srgbClr val="101BE1"/>
            </a:gs>
          </a:gsLst>
          <a:lin ang="6480000" scaled="0"/>
        </a:gradFill>
        <a:effectLst/>
      </p:bgPr>
    </p:bg>
    <p:spTree>
      <p:nvGrpSpPr>
        <p:cNvPr id="1" name=""/>
        <p:cNvGrpSpPr/>
        <p:nvPr/>
      </p:nvGrpSpPr>
      <p:grpSpPr>
        <a:xfrm>
          <a:off x="0" y="0"/>
          <a:ext cx="0" cy="0"/>
          <a:chOff x="0" y="0"/>
          <a:chExt cx="0" cy="0"/>
        </a:xfrm>
      </p:grpSpPr>
      <p:sp>
        <p:nvSpPr>
          <p:cNvPr id="2" name="椭圆 1"/>
          <p:cNvSpPr/>
          <p:nvPr/>
        </p:nvSpPr>
        <p:spPr>
          <a:xfrm>
            <a:off x="3000375" y="123825"/>
            <a:ext cx="6610350" cy="6610350"/>
          </a:xfrm>
          <a:prstGeom prst="ellipse">
            <a:avLst/>
          </a:prstGeom>
          <a:gradFill flip="none" rotWithShape="1">
            <a:gsLst>
              <a:gs pos="33000">
                <a:srgbClr val="5E96E1"/>
              </a:gs>
              <a:gs pos="92000">
                <a:srgbClr val="101BE1"/>
              </a:gs>
            </a:gsLst>
            <a:lin ang="1776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600" b="0" i="0" u="none" strike="noStrike" kern="2500" cap="none" spc="0" normalizeH="0" baseline="0" noProof="0" dirty="0">
              <a:ln>
                <a:noFill/>
              </a:ln>
              <a:solidFill>
                <a:prstClr val="white"/>
              </a:solidFill>
              <a:effectLst/>
              <a:uLnTx/>
              <a:uFillTx/>
              <a:latin typeface="思源黑体 ExtraLight" panose="020B0200000000000000" pitchFamily="34" charset="-122"/>
              <a:ea typeface="思源黑体 ExtraLight" panose="020B0200000000000000" pitchFamily="34" charset="-122"/>
              <a:cs typeface="+mn-cs"/>
            </a:endParaRPr>
          </a:p>
        </p:txBody>
      </p:sp>
      <p:sp>
        <p:nvSpPr>
          <p:cNvPr id="4" name="矩形 3"/>
          <p:cNvSpPr/>
          <p:nvPr/>
        </p:nvSpPr>
        <p:spPr>
          <a:xfrm>
            <a:off x="3375660" y="3554730"/>
            <a:ext cx="5517515" cy="5530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altLang="en-US" sz="30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rPr>
              <a:t>Tipe Data</a:t>
            </a:r>
            <a:endParaRPr kumimoji="0" lang="en-ID" sz="3000" b="0" i="0" u="none" strike="noStrike" kern="25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庞门正道标题体" panose="02010600030101010101" charset="-122"/>
            </a:endParaRPr>
          </a:p>
        </p:txBody>
      </p:sp>
      <p:sp>
        <p:nvSpPr>
          <p:cNvPr id="5" name="矩形 4"/>
          <p:cNvSpPr/>
          <p:nvPr/>
        </p:nvSpPr>
        <p:spPr>
          <a:xfrm>
            <a:off x="3992245" y="4125595"/>
            <a:ext cx="4284345" cy="245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altLang="en-US" sz="1000" b="0" i="0" u="none" strike="noStrike" kern="2500" cap="all" spc="0" normalizeH="0" baseline="0" noProof="0" dirty="0">
                <a:ln>
                  <a:noFill/>
                </a:ln>
                <a:solidFill>
                  <a:prstClr val="white"/>
                </a:solidFill>
                <a:effectLst>
                  <a:outerShdw blurRad="25400" dist="25400" dir="2700000" algn="tl" rotWithShape="0">
                    <a:prstClr val="black">
                      <a:alpha val="20000"/>
                    </a:prstClr>
                  </a:outerShdw>
                </a:effectLst>
                <a:uLnTx/>
                <a:uFillTx/>
                <a:latin typeface="思源宋体 CN Heavy" panose="02020900000000000000" charset="-122"/>
                <a:ea typeface="思源宋体 CN Heavy" panose="02020900000000000000" charset="-122"/>
                <a:cs typeface="庞门正道标题体" panose="02010600030101010101" charset="-122"/>
                <a:sym typeface="+mn-ea"/>
              </a:rPr>
              <a:t>Algoritma PEMrograman 1B</a:t>
            </a:r>
            <a:endParaRPr kumimoji="0" lang="zh-CN" altLang="en-US" sz="1000" b="0" i="0" u="none" strike="noStrike" kern="25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庞门正道标题体" panose="02010600030101010101" charset="-122"/>
            </a:endParaRPr>
          </a:p>
        </p:txBody>
      </p:sp>
      <p:sp>
        <p:nvSpPr>
          <p:cNvPr id="9" name="矩形 8"/>
          <p:cNvSpPr/>
          <p:nvPr/>
        </p:nvSpPr>
        <p:spPr>
          <a:xfrm>
            <a:off x="4859655" y="1895475"/>
            <a:ext cx="2549525" cy="1691640"/>
          </a:xfrm>
          <a:prstGeom prst="rect">
            <a:avLst/>
          </a:prstGeom>
          <a:noFill/>
          <a:effectLst/>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id-ID" altLang="zh-CN" sz="13000" kern="2500" dirty="0">
                <a:solidFill>
                  <a:prstClr val="white"/>
                </a:solidFill>
                <a:latin typeface="思源宋体 CN Heavy" panose="02020900000000000000" charset="-122"/>
                <a:ea typeface="思源宋体 CN Heavy" panose="02020900000000000000" charset="-122"/>
                <a:cs typeface="庞门正道标题体" panose="02010600030101010101" charset="-122"/>
              </a:rPr>
              <a:t>3</a:t>
            </a:r>
            <a:endParaRPr kumimoji="0" lang="en-US" altLang="zh-CN" sz="13000" b="0" i="0" u="none" strike="noStrike" kern="2500" cap="none" spc="0" normalizeH="0" baseline="0" noProof="0" dirty="0">
              <a:ln>
                <a:noFill/>
              </a:ln>
              <a:solidFill>
                <a:prstClr val="white"/>
              </a:solidFill>
              <a:effectLst/>
              <a:uLnTx/>
              <a:uFillTx/>
              <a:latin typeface="思源宋体 CN Heavy" panose="02020900000000000000" charset="-122"/>
              <a:ea typeface="思源宋体 CN Heavy" panose="02020900000000000000" charset="-122"/>
              <a:cs typeface="庞门正道标题体" panose="02010600030101010101"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6870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AU" sz="313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endParaRPr>
          </a:p>
        </p:txBody>
      </p:sp>
      <p:sp>
        <p:nvSpPr>
          <p:cNvPr id="13" name="TextBox 106"/>
          <p:cNvSpPr txBox="1"/>
          <p:nvPr/>
        </p:nvSpPr>
        <p:spPr>
          <a:xfrm>
            <a:off x="1765935" y="1351280"/>
            <a:ext cx="9483090" cy="3601085"/>
          </a:xfrm>
          <a:prstGeom prst="rect">
            <a:avLst/>
          </a:prstGeom>
          <a:noFill/>
        </p:spPr>
        <p:txBody>
          <a:bodyPr wrap="square" lIns="0" tIns="0" rIns="0" bIns="0" rtlCol="0">
            <a:spAutoFit/>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Sebuah nilai adalah hal yang paling mendasar seperti sebuah huruf atau sebuah angka yang akan di manipulasi oleh program. Terdapat berbagai jenis tipe data pada python:</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Number</a:t>
            </a:r>
            <a:r>
              <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 yaitu tipe data yang merepresentasikan nilai-nilai berupa angka. bberapa tipe data umum pada Number:</a:t>
            </a:r>
          </a:p>
          <a:p>
            <a:pPr marL="742950" marR="0" lvl="1"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Integer</a:t>
            </a:r>
            <a:r>
              <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 yaitu bilangan bulat </a:t>
            </a:r>
            <a:r>
              <a:rPr kumimoji="0" lang="en-ID" sz="1200" b="1"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(contoh: 123, 31234, 52, 3)</a:t>
            </a:r>
            <a:endPar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endParaRPr>
          </a:p>
          <a:p>
            <a:pPr marL="742950" marR="0" lvl="1"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Float atau Floating-point</a:t>
            </a:r>
            <a:r>
              <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 yaitu bilangan desimal </a:t>
            </a:r>
            <a:r>
              <a:rPr kumimoji="0" lang="en-ID" sz="1200" b="1"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(contoh: 3.14, 55.4, 9999.99)</a:t>
            </a:r>
            <a:endPar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String</a:t>
            </a:r>
            <a:r>
              <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 yaitu nilai yang berada pada tanda petik satu (‘) atau tanda petik dua (“) </a:t>
            </a:r>
            <a:r>
              <a:rPr kumimoji="0" lang="en-ID" sz="1200" b="1"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(contoh: ‘selamat datang’, “selamat datang”)</a:t>
            </a:r>
            <a:endPar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List atau array</a:t>
            </a:r>
            <a:r>
              <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 yaitu jenis data campuran yang bisa memiliki komponen penyusun yang berbeda-beda yang memakai </a:t>
            </a:r>
            <a:r>
              <a:rPr kumimoji="0" lang="en-ID" sz="1200" b="0" i="0" u="sng"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indeks </a:t>
            </a:r>
            <a:r>
              <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angka untuk merujuk pada isi variabel. list dibuat dengan menggunakan tanda kurung siku [].</a:t>
            </a:r>
            <a:r>
              <a:rPr kumimoji="0" lang="en-ID" sz="1200" b="1"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 (contoh: [1, 2, 3, 4], [‘lab’, ‘ti’, ‘2010’, ‘j1’], [1,2, ‘lab’, ‘ti’])</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Dictionary</a:t>
            </a:r>
            <a:r>
              <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 yaitu jenis data campuran yang bisa memiliki komponen penyusun yang berbeda-beda yang memakai </a:t>
            </a:r>
            <a:r>
              <a:rPr kumimoji="0" lang="en-ID" sz="1200" b="0" i="0" u="sng"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key</a:t>
            </a:r>
            <a:r>
              <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 untuk merujuk pada isi variabel. list dibuat dengan menggunakan tanda kurung siku </a:t>
            </a:r>
            <a:r>
              <a:rPr kumimoji="0" lang="en-ID" sz="1200" b="1"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(contoh: { 'food' : 'spam', 'quality' : 4, 'color' : 'blue'})</a:t>
            </a:r>
          </a:p>
        </p:txBody>
      </p:sp>
      <p:sp>
        <p:nvSpPr>
          <p:cNvPr id="5" name="文本框 14"/>
          <p:cNvSpPr txBox="1"/>
          <p:nvPr/>
        </p:nvSpPr>
        <p:spPr>
          <a:xfrm>
            <a:off x="1903095" y="425450"/>
            <a:ext cx="9253220" cy="460375"/>
          </a:xfrm>
          <a:prstGeom prst="rect">
            <a:avLst/>
          </a:prstGeom>
          <a:solidFill>
            <a:schemeClr val="accent1"/>
          </a:solid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altLang="en-US" sz="24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rPr>
              <a:t>Tipe Data - Nilai dan Tipe Data</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6870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AU" sz="313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endParaRPr>
          </a:p>
        </p:txBody>
      </p:sp>
      <p:sp>
        <p:nvSpPr>
          <p:cNvPr id="13" name="TextBox 106"/>
          <p:cNvSpPr txBox="1"/>
          <p:nvPr/>
        </p:nvSpPr>
        <p:spPr>
          <a:xfrm>
            <a:off x="1765300" y="1351280"/>
            <a:ext cx="9483090" cy="969010"/>
          </a:xfrm>
          <a:prstGeom prst="rect">
            <a:avLst/>
          </a:prstGeom>
          <a:noFill/>
        </p:spPr>
        <p:txBody>
          <a:bodyPr wrap="square" lIns="0" tIns="0" rIns="0" bIns="0" rtlCol="0">
            <a:spAutoFit/>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4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Interpreter dapat memberitahu tipe data dari nilai yang dituliskan, yaitu dengan menggunakan fungsi built_in type() yang ada bersama interpreter.</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4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Contoh:</a:t>
            </a:r>
            <a:endParaRPr kumimoji="0" lang="en-ID" sz="14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endParaRPr>
          </a:p>
        </p:txBody>
      </p:sp>
      <p:sp>
        <p:nvSpPr>
          <p:cNvPr id="2" name="TextBox 106"/>
          <p:cNvSpPr txBox="1"/>
          <p:nvPr/>
        </p:nvSpPr>
        <p:spPr>
          <a:xfrm>
            <a:off x="1765300" y="2595880"/>
            <a:ext cx="4764405" cy="2585085"/>
          </a:xfrm>
          <a:prstGeom prst="rect">
            <a:avLst/>
          </a:prstGeom>
          <a:noFill/>
        </p:spPr>
        <p:txBody>
          <a:bodyPr wrap="square" lIns="0" tIns="0" rIns="0" bIns="0" rtlCol="0">
            <a:spAutoFit/>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4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type ("Hello Python!")</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4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&lt;'type string'&gt;</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ID" sz="14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4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type 5</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4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&lt;'type int'&gt;</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ID" sz="14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4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type (6.5)</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4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&lt;'type float'&gt;</a:t>
            </a:r>
          </a:p>
        </p:txBody>
      </p:sp>
      <p:sp>
        <p:nvSpPr>
          <p:cNvPr id="5" name="TextBox 106"/>
          <p:cNvSpPr txBox="1"/>
          <p:nvPr/>
        </p:nvSpPr>
        <p:spPr>
          <a:xfrm>
            <a:off x="6719570" y="2595880"/>
            <a:ext cx="4764405" cy="1938655"/>
          </a:xfrm>
          <a:prstGeom prst="rect">
            <a:avLst/>
          </a:prstGeom>
          <a:noFill/>
        </p:spPr>
        <p:txBody>
          <a:bodyPr wrap="square" lIns="0" tIns="0" rIns="0" bIns="0" rtlCol="0">
            <a:spAutoFit/>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4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type ("17.5")</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4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&lt;'type string'&gt;</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ID" sz="14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4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a=”Belajar Python”</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4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type(a)</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4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&lt;'type string'&gt;</a:t>
            </a:r>
          </a:p>
        </p:txBody>
      </p:sp>
      <p:sp>
        <p:nvSpPr>
          <p:cNvPr id="3" name="文本框 14"/>
          <p:cNvSpPr txBox="1"/>
          <p:nvPr/>
        </p:nvSpPr>
        <p:spPr>
          <a:xfrm>
            <a:off x="1903095" y="425450"/>
            <a:ext cx="9253220" cy="460375"/>
          </a:xfrm>
          <a:prstGeom prst="rect">
            <a:avLst/>
          </a:prstGeom>
          <a:solidFill>
            <a:schemeClr val="accent1"/>
          </a:solid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altLang="en-US" sz="24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rPr>
              <a:t>Tipe Data - Nilai dan Tipe Data</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35100" y="1069340"/>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AU" sz="313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endParaRPr>
          </a:p>
        </p:txBody>
      </p:sp>
      <p:sp>
        <p:nvSpPr>
          <p:cNvPr id="13" name="TextBox 106"/>
          <p:cNvSpPr txBox="1"/>
          <p:nvPr/>
        </p:nvSpPr>
        <p:spPr>
          <a:xfrm>
            <a:off x="1765300" y="1213485"/>
            <a:ext cx="9483090" cy="4431665"/>
          </a:xfrm>
          <a:prstGeom prst="rect">
            <a:avLst/>
          </a:prstGeom>
          <a:noFill/>
        </p:spPr>
        <p:txBody>
          <a:bodyPr wrap="square" lIns="0" tIns="0" rIns="0" bIns="0" rtlCol="0">
            <a:spAutoFit/>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600" b="1"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Operator </a:t>
            </a:r>
            <a:r>
              <a:rPr kumimoji="0" lang="en-ID" sz="16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adalah simbol-simbol khusus yang merepresentasikan komputasi seperti penambahan dan perkalian. Nilai yang digunakan oleh operator, kemudian disebut sebagai </a:t>
            </a:r>
            <a:r>
              <a:rPr kumimoji="0" lang="en-ID" sz="1600" b="1"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operand</a:t>
            </a:r>
            <a:r>
              <a:rPr kumimoji="0" lang="en-ID" sz="16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 Berikut adalah ekspresi - ekspresi yang benar dalam Python.</a:t>
            </a:r>
          </a:p>
          <a:p>
            <a:pPr marL="742950" marR="0" lvl="1"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D" sz="16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20+3	</a:t>
            </a:r>
          </a:p>
          <a:p>
            <a:pPr marL="742950" marR="0" lvl="1"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D" sz="16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hour-1</a:t>
            </a:r>
          </a:p>
          <a:p>
            <a:pPr marL="742950" marR="0" lvl="1"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D" sz="16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hour*60+minute	</a:t>
            </a:r>
          </a:p>
          <a:p>
            <a:pPr marL="742950" marR="0" lvl="1"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D" sz="16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minute/60 5**2 </a:t>
            </a:r>
          </a:p>
          <a:p>
            <a:pPr marL="742950" marR="0" lvl="1"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D" sz="16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(5+9)*(15-7)</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ID" sz="16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6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Simbol-simbol </a:t>
            </a:r>
            <a:r>
              <a:rPr kumimoji="0" lang="en-ID" sz="1600" b="1"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 -, *, / dan kurung buka   dan   kurung   tutup</a:t>
            </a:r>
            <a:r>
              <a:rPr kumimoji="0" lang="en-ID" sz="16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   adalah   ekspresi matematika sehari - hari dan dapat berlaku di Python, tanda </a:t>
            </a:r>
            <a:r>
              <a:rPr kumimoji="0" lang="en-ID" sz="1600" b="1"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asteriks (*)</a:t>
            </a:r>
            <a:r>
              <a:rPr kumimoji="0" lang="en-ID" sz="16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 berarti </a:t>
            </a:r>
            <a:r>
              <a:rPr kumimoji="0" lang="en-ID" sz="1600" b="1"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perkalian </a:t>
            </a:r>
            <a:r>
              <a:rPr kumimoji="0" lang="en-ID" sz="16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dan </a:t>
            </a:r>
            <a:r>
              <a:rPr kumimoji="0" lang="en-ID" sz="1600" b="1"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tanda asteriks 2(**)</a:t>
            </a:r>
            <a:r>
              <a:rPr kumimoji="0" lang="en-ID" sz="16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 berarti tanda eksponen (</a:t>
            </a:r>
            <a:r>
              <a:rPr kumimoji="0" lang="en-ID" sz="1600" b="1"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pangkat</a:t>
            </a:r>
            <a:r>
              <a:rPr kumimoji="0" lang="en-ID" sz="16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a:t>
            </a:r>
          </a:p>
        </p:txBody>
      </p:sp>
      <p:sp>
        <p:nvSpPr>
          <p:cNvPr id="3" name="文本框 14"/>
          <p:cNvSpPr txBox="1"/>
          <p:nvPr/>
        </p:nvSpPr>
        <p:spPr>
          <a:xfrm>
            <a:off x="1903095" y="425450"/>
            <a:ext cx="9253220" cy="460375"/>
          </a:xfrm>
          <a:prstGeom prst="rect">
            <a:avLst/>
          </a:prstGeom>
          <a:solidFill>
            <a:schemeClr val="accent1"/>
          </a:solid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altLang="en-US" sz="24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rPr>
              <a:t>Tipe Data - Operator dan Operand</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6870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AU" sz="313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endParaRPr>
          </a:p>
        </p:txBody>
      </p:sp>
      <p:sp>
        <p:nvSpPr>
          <p:cNvPr id="13" name="TextBox 106"/>
          <p:cNvSpPr txBox="1"/>
          <p:nvPr/>
        </p:nvSpPr>
        <p:spPr>
          <a:xfrm>
            <a:off x="1765300" y="1351280"/>
            <a:ext cx="9483090" cy="3877945"/>
          </a:xfrm>
          <a:prstGeom prst="rect">
            <a:avLst/>
          </a:prstGeom>
          <a:noFill/>
        </p:spPr>
        <p:txBody>
          <a:bodyPr wrap="square" lIns="0" tIns="0" rIns="0" bIns="0" rtlCol="0">
            <a:spAutoFit/>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Pada saat variabel ditempatkan sebagai operand, maka variabel tersebut digantikan dengan nilai dari variabel sebelum perintah tersebut dijalankan.</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Operasi berikut menghasilkan hasil yang tidak diinginkan.</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minute = 66</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minute / 60 </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1</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nilai yang seharusnya muncul adalah 1.1 bukan 1. Hal ini dikarenakan Python melakukan pembagian integer. Karena integer di bagi integer akan menghasilkan nilai integer, maka harus melakukan pembagian pecahan dengan cara membuat salah satu operand menjadi float.</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minute = 66.0</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minute / 60 </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1.1000000000000001</a:t>
            </a:r>
          </a:p>
        </p:txBody>
      </p:sp>
      <p:sp>
        <p:nvSpPr>
          <p:cNvPr id="3" name="文本框 14"/>
          <p:cNvSpPr txBox="1"/>
          <p:nvPr/>
        </p:nvSpPr>
        <p:spPr>
          <a:xfrm>
            <a:off x="1903095" y="425450"/>
            <a:ext cx="9253220" cy="460375"/>
          </a:xfrm>
          <a:prstGeom prst="rect">
            <a:avLst/>
          </a:prstGeom>
          <a:solidFill>
            <a:schemeClr val="accent1"/>
          </a:solid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altLang="en-US" sz="24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rPr>
              <a:t>Tipe Data - Operator dan Operand</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6870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AU" sz="313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endParaRPr>
          </a:p>
        </p:txBody>
      </p:sp>
      <p:sp>
        <p:nvSpPr>
          <p:cNvPr id="13" name="TextBox 106"/>
          <p:cNvSpPr txBox="1"/>
          <p:nvPr/>
        </p:nvSpPr>
        <p:spPr>
          <a:xfrm>
            <a:off x="1765300" y="1351280"/>
            <a:ext cx="9483090" cy="3739515"/>
          </a:xfrm>
          <a:prstGeom prst="rect">
            <a:avLst/>
          </a:prstGeom>
          <a:noFill/>
        </p:spPr>
        <p:txBody>
          <a:bodyPr wrap="square" lIns="0" tIns="0" rIns="0" bIns="0"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D" sz="18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Terdapat 3 operator logika, yaitu </a:t>
            </a:r>
            <a:r>
              <a:rPr kumimoji="0" lang="en-ID" sz="1800" b="1"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and, or, </a:t>
            </a:r>
            <a:r>
              <a:rPr kumimoji="0" lang="en-ID" sz="18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dan </a:t>
            </a:r>
            <a:r>
              <a:rPr kumimoji="0" lang="en-ID" sz="1800" b="1"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not</a:t>
            </a:r>
            <a:r>
              <a:rPr kumimoji="0" lang="en-ID" sz="18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 . Arti ketiga operator logika tersebut sama halnya dengan arti yang sebenarnya dalam bahasa inggris, Misalnya </a:t>
            </a:r>
            <a:r>
              <a:rPr kumimoji="0" lang="en-ID" sz="18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x &gt; 8 and x &lt; 20</a:t>
            </a:r>
            <a:r>
              <a:rPr kumimoji="0" lang="en-ID" sz="18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 adalah benar jika kedua kondisi tersebut terpenuhi keduanya dalam arti jika x lebih besar dari 8 dan lebih kecil dari 20 . </a:t>
            </a:r>
            <a:r>
              <a:rPr kumimoji="0" lang="en-ID" sz="18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x % 2   ==   0   or   x   %   3   ==   0 </a:t>
            </a:r>
            <a:r>
              <a:rPr kumimoji="0" lang="en-ID" sz="18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  menghasilkan   nilai   true   jika   salah   satu   di   antara   kedua kondisi   tersebut   benar,    dan    nilai    itu    akan    benar    jika    nilai    x    dapat    dibagi    dengan    2 atau 3.</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D" sz="18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Operator not me-negasikan sebuah ekspresi boolean, jadi not (x &gt; y) mempunyai nilai true, jika if (x &gt; y) mempunyai nilai false .</a:t>
            </a:r>
          </a:p>
        </p:txBody>
      </p:sp>
      <p:sp>
        <p:nvSpPr>
          <p:cNvPr id="3" name="文本框 14"/>
          <p:cNvSpPr txBox="1"/>
          <p:nvPr/>
        </p:nvSpPr>
        <p:spPr>
          <a:xfrm>
            <a:off x="1903095" y="425450"/>
            <a:ext cx="9253220" cy="460375"/>
          </a:xfrm>
          <a:prstGeom prst="rect">
            <a:avLst/>
          </a:prstGeom>
          <a:solidFill>
            <a:schemeClr val="accent1"/>
          </a:solid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altLang="en-US" sz="24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rPr>
              <a:t>Tipe Data - Operator Logika</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6870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AU" sz="313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endParaRPr>
          </a:p>
        </p:txBody>
      </p:sp>
      <p:sp>
        <p:nvSpPr>
          <p:cNvPr id="13" name="TextBox 106"/>
          <p:cNvSpPr txBox="1"/>
          <p:nvPr/>
        </p:nvSpPr>
        <p:spPr>
          <a:xfrm>
            <a:off x="1765300" y="1351280"/>
            <a:ext cx="9483090" cy="4154805"/>
          </a:xfrm>
          <a:prstGeom prst="rect">
            <a:avLst/>
          </a:prstGeom>
          <a:noFill/>
        </p:spPr>
        <p:txBody>
          <a:bodyPr wrap="square" lIns="0" tIns="0" rIns="0" bIns="0"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D" sz="18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Operan - operan dalam operator logika harus dalam bentuk ekspresi boolean, tetapi Python tidak terlalu menegaskan hal tersebut. Semua angka yang bukan merupakan bilangan nol (0) di interpretasikan sebagai kondisi true (benar) atau mempunyai nilai 1(satu). Misalnya :</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8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x = 5</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8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x and 1 </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8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1</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8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y = 0</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8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y and 1 </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8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0</a:t>
            </a:r>
          </a:p>
        </p:txBody>
      </p:sp>
      <p:sp>
        <p:nvSpPr>
          <p:cNvPr id="3" name="文本框 14"/>
          <p:cNvSpPr txBox="1"/>
          <p:nvPr/>
        </p:nvSpPr>
        <p:spPr>
          <a:xfrm>
            <a:off x="1903095" y="425450"/>
            <a:ext cx="9253220" cy="460375"/>
          </a:xfrm>
          <a:prstGeom prst="rect">
            <a:avLst/>
          </a:prstGeom>
          <a:solidFill>
            <a:schemeClr val="accent1"/>
          </a:solid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altLang="en-US" sz="24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rPr>
              <a:t>Tipe Data - Operator Logika</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6870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AU" sz="313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endParaRPr>
          </a:p>
        </p:txBody>
      </p:sp>
      <p:sp>
        <p:nvSpPr>
          <p:cNvPr id="13" name="TextBox 106"/>
          <p:cNvSpPr txBox="1"/>
          <p:nvPr/>
        </p:nvSpPr>
        <p:spPr>
          <a:xfrm>
            <a:off x="1765300" y="1351280"/>
            <a:ext cx="9483090" cy="4316095"/>
          </a:xfrm>
          <a:prstGeom prst="rect">
            <a:avLst/>
          </a:prstGeom>
          <a:noFill/>
        </p:spPr>
        <p:txBody>
          <a:bodyPr wrap="square" lIns="0" tIns="0" rIns="0" bIns="0"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D" sz="17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Operator modulus bekerja pada bilangan integer (dan ekspresi integer) yang berarti bahwa menghasilkan nilai sisa hasil operan pertama dibagi dengan operan kedua. Di Python, operator modulus di wakili simbol persentase (%). Sintaksnya sama dengan operator - operator lain pada umumnya.</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7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pembagian = 5 / 3</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7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print(pembagian)</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7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1</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7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sisa = 5 % 3</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7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print(sisa)</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7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2</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7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Jadi 5 dibagi 3 hasilnya adalah 1 sisa 2.</a:t>
            </a:r>
          </a:p>
        </p:txBody>
      </p:sp>
      <p:sp>
        <p:nvSpPr>
          <p:cNvPr id="3" name="文本框 14"/>
          <p:cNvSpPr txBox="1"/>
          <p:nvPr/>
        </p:nvSpPr>
        <p:spPr>
          <a:xfrm>
            <a:off x="1903095" y="425450"/>
            <a:ext cx="9253220" cy="460375"/>
          </a:xfrm>
          <a:prstGeom prst="rect">
            <a:avLst/>
          </a:prstGeom>
          <a:solidFill>
            <a:schemeClr val="accent1"/>
          </a:solid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altLang="en-US" sz="24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rPr>
              <a:t>Tipe Data - Operator Modulus</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6870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AU" sz="313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endParaRPr>
          </a:p>
        </p:txBody>
      </p:sp>
      <p:sp>
        <p:nvSpPr>
          <p:cNvPr id="13" name="TextBox 106"/>
          <p:cNvSpPr txBox="1"/>
          <p:nvPr/>
        </p:nvSpPr>
        <p:spPr>
          <a:xfrm>
            <a:off x="1765300" y="1351280"/>
            <a:ext cx="9483090" cy="3554730"/>
          </a:xfrm>
          <a:prstGeom prst="rect">
            <a:avLst/>
          </a:prstGeom>
          <a:noFill/>
        </p:spPr>
        <p:txBody>
          <a:bodyPr wrap="square" lIns="0" tIns="0" rIns="0" bIns="0"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D" sz="14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Operasi yang berada di dalam kurung memiliki nilai presedensi yang tinggi, dan operasi yang di dalam kurung tersebut di proses terlebih dahulu. Misalnya 4 * (5+4) maka hasilnya sama dengan 36, ditambahkan terlebih dahulu 5 dan 4, kemudian baru dikalikan dengan 4.</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D" sz="14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Kemudian nilai presedensi yang tinggi setelah dalam kurung, adalah tanda pangkat, misalnya 3**2 + 8 adalah 17 bukan 13. dan 3 *1**4 hasilnya sama dengan 3 bukan 12.</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D" sz="14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Pembagian dan perkalian memiliki nilai presedansi yang sama, didahulukan terlebih dahulu dibandingkan dengan penambahan dan pengurangan, misalnya 1 + 3 * 2 hasilnya adalah 7 bukan 8.Penambahan dan pengurangan juga memiliki nilai presedensi yang sama.</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D" sz="14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Apabila terdapat satu atau lebih operator yang memiliki presedensi yang sama, maka yang diproses terlebih dahulu adalah bagian sebelah kiri sampai ke kanan, dalam kata lain di evaluasi dari kiri ke kanan, misalnya 4 + 5 - 2 hasilnya adalah 7, 4 *3 / 2 hasilnya adalah 6.</a:t>
            </a:r>
          </a:p>
        </p:txBody>
      </p:sp>
      <p:sp>
        <p:nvSpPr>
          <p:cNvPr id="3" name="文本框 14"/>
          <p:cNvSpPr txBox="1"/>
          <p:nvPr/>
        </p:nvSpPr>
        <p:spPr>
          <a:xfrm>
            <a:off x="1903095" y="425450"/>
            <a:ext cx="9253220" cy="460375"/>
          </a:xfrm>
          <a:prstGeom prst="rect">
            <a:avLst/>
          </a:prstGeom>
          <a:solidFill>
            <a:schemeClr val="accent1"/>
          </a:solid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altLang="en-US" sz="24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rPr>
              <a:t>Tipe Data - Aturan Operasi</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6E1"/>
            </a:gs>
            <a:gs pos="79000">
              <a:srgbClr val="101BE1"/>
            </a:gs>
          </a:gsLst>
          <a:lin ang="6480000" scaled="0"/>
        </a:gradFill>
        <a:effectLst/>
      </p:bgPr>
    </p:bg>
    <p:spTree>
      <p:nvGrpSpPr>
        <p:cNvPr id="1" name=""/>
        <p:cNvGrpSpPr/>
        <p:nvPr/>
      </p:nvGrpSpPr>
      <p:grpSpPr>
        <a:xfrm>
          <a:off x="0" y="0"/>
          <a:ext cx="0" cy="0"/>
          <a:chOff x="0" y="0"/>
          <a:chExt cx="0" cy="0"/>
        </a:xfrm>
      </p:grpSpPr>
      <p:sp>
        <p:nvSpPr>
          <p:cNvPr id="2" name="椭圆 1"/>
          <p:cNvSpPr/>
          <p:nvPr/>
        </p:nvSpPr>
        <p:spPr>
          <a:xfrm>
            <a:off x="3000375" y="123825"/>
            <a:ext cx="6610350" cy="6610350"/>
          </a:xfrm>
          <a:prstGeom prst="ellipse">
            <a:avLst/>
          </a:prstGeom>
          <a:gradFill flip="none" rotWithShape="1">
            <a:gsLst>
              <a:gs pos="33000">
                <a:srgbClr val="5E96E1"/>
              </a:gs>
              <a:gs pos="92000">
                <a:srgbClr val="101BE1"/>
              </a:gs>
            </a:gsLst>
            <a:lin ang="1776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kern="2500" dirty="0">
              <a:solidFill>
                <a:schemeClr val="bg1"/>
              </a:solidFill>
              <a:latin typeface="思源黑体 ExtraLight" panose="020B0200000000000000" pitchFamily="34" charset="-122"/>
              <a:ea typeface="思源黑体 ExtraLight" panose="020B0200000000000000" pitchFamily="34" charset="-122"/>
            </a:endParaRPr>
          </a:p>
        </p:txBody>
      </p:sp>
      <p:sp>
        <p:nvSpPr>
          <p:cNvPr id="4" name="矩形 3"/>
          <p:cNvSpPr/>
          <p:nvPr/>
        </p:nvSpPr>
        <p:spPr>
          <a:xfrm>
            <a:off x="3375660" y="3554730"/>
            <a:ext cx="5517515" cy="553085"/>
          </a:xfrm>
          <a:prstGeom prst="rect">
            <a:avLst/>
          </a:prstGeom>
        </p:spPr>
        <p:txBody>
          <a:bodyPr wrap="square">
            <a:spAutoFit/>
          </a:bodyPr>
          <a:lstStyle/>
          <a:p>
            <a:pPr algn="ctr"/>
            <a:r>
              <a:rPr lang="en-ID" altLang="en-US" sz="3000" dirty="0">
                <a:solidFill>
                  <a:schemeClr val="bg1"/>
                </a:solidFill>
                <a:latin typeface="思源黑体 CN Bold" panose="020B0800000000000000" charset="-122"/>
                <a:ea typeface="思源黑体 CN Bold" panose="020B0800000000000000" charset="-122"/>
                <a:sym typeface="Arial" panose="020B0604020202020204" pitchFamily="34" charset="0"/>
              </a:rPr>
              <a:t>Aturan Penulisan</a:t>
            </a:r>
            <a:endParaRPr lang="en-ID" sz="3000" kern="2500" dirty="0">
              <a:solidFill>
                <a:schemeClr val="bg1"/>
              </a:solidFill>
              <a:latin typeface="思源黑体 CN Bold" panose="020B0800000000000000" charset="-122"/>
              <a:ea typeface="思源黑体 CN Bold" panose="020B0800000000000000" charset="-122"/>
              <a:cs typeface="庞门正道标题体" panose="02010600030101010101" charset="-122"/>
            </a:endParaRPr>
          </a:p>
        </p:txBody>
      </p:sp>
      <p:sp>
        <p:nvSpPr>
          <p:cNvPr id="5" name="矩形 4"/>
          <p:cNvSpPr/>
          <p:nvPr/>
        </p:nvSpPr>
        <p:spPr>
          <a:xfrm>
            <a:off x="3992245" y="4125595"/>
            <a:ext cx="4284345" cy="245110"/>
          </a:xfrm>
          <a:prstGeom prst="rect">
            <a:avLst/>
          </a:prstGeom>
        </p:spPr>
        <p:txBody>
          <a:bodyPr wrap="square">
            <a:spAutoFit/>
          </a:bodyPr>
          <a:lstStyle/>
          <a:p>
            <a:pPr algn="ctr">
              <a:lnSpc>
                <a:spcPct val="100000"/>
              </a:lnSpc>
            </a:pPr>
            <a:r>
              <a:rPr lang="en-ID" altLang="en-US" sz="1000" kern="2500" cap="all" dirty="0">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sym typeface="+mn-ea"/>
              </a:rPr>
              <a:t>Algoritma PEMrograman 1B</a:t>
            </a:r>
            <a:endParaRPr lang="zh-CN" sz="1000" kern="2500" dirty="0">
              <a:solidFill>
                <a:schemeClr val="bg1"/>
              </a:solidFill>
              <a:latin typeface="思源黑体 CN Regular" panose="020B0500000000000000" charset="-122"/>
              <a:ea typeface="思源黑体 CN Regular" panose="020B0500000000000000" charset="-122"/>
              <a:cs typeface="庞门正道标题体" panose="02010600030101010101" charset="-122"/>
            </a:endParaRPr>
          </a:p>
        </p:txBody>
      </p:sp>
      <p:sp>
        <p:nvSpPr>
          <p:cNvPr id="9" name="矩形 8"/>
          <p:cNvSpPr/>
          <p:nvPr/>
        </p:nvSpPr>
        <p:spPr>
          <a:xfrm>
            <a:off x="4859655" y="1895475"/>
            <a:ext cx="2549525" cy="1691640"/>
          </a:xfrm>
          <a:prstGeom prst="rect">
            <a:avLst/>
          </a:prstGeom>
          <a:noFill/>
          <a:effectLst/>
        </p:spPr>
        <p:txBody>
          <a:bodyPr wrap="square">
            <a:spAutoFit/>
          </a:bodyPr>
          <a:lstStyle/>
          <a:p>
            <a:pPr algn="ctr">
              <a:lnSpc>
                <a:spcPct val="80000"/>
              </a:lnSpc>
            </a:pPr>
            <a:r>
              <a:rPr lang="en-US" altLang="zh-CN" sz="13000" kern="2500" dirty="0">
                <a:ln>
                  <a:noFill/>
                </a:ln>
                <a:solidFill>
                  <a:schemeClr val="bg1"/>
                </a:solidFill>
                <a:effectLst/>
                <a:latin typeface="思源宋体 CN Heavy" panose="02020900000000000000" charset="-122"/>
                <a:ea typeface="思源宋体 CN Heavy" panose="02020900000000000000" charset="-122"/>
                <a:cs typeface="庞门正道标题体" panose="02010600030101010101" charset="-122"/>
              </a:rPr>
              <a:t>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69340"/>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AU" sz="313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endParaRPr>
          </a:p>
        </p:txBody>
      </p:sp>
      <p:sp>
        <p:nvSpPr>
          <p:cNvPr id="13" name="TextBox 106"/>
          <p:cNvSpPr txBox="1"/>
          <p:nvPr/>
        </p:nvSpPr>
        <p:spPr>
          <a:xfrm>
            <a:off x="1765300" y="1351280"/>
            <a:ext cx="2166620" cy="322580"/>
          </a:xfrm>
          <a:prstGeom prst="rect">
            <a:avLst/>
          </a:prstGeom>
          <a:noFill/>
        </p:spPr>
        <p:txBody>
          <a:bodyPr wrap="square" lIns="0" tIns="0" rIns="0" b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ID" sz="14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Operator Aritmatika</a:t>
            </a:r>
          </a:p>
        </p:txBody>
      </p:sp>
      <p:sp>
        <p:nvSpPr>
          <p:cNvPr id="2" name="TextBox 106"/>
          <p:cNvSpPr txBox="1"/>
          <p:nvPr/>
        </p:nvSpPr>
        <p:spPr>
          <a:xfrm>
            <a:off x="5539105" y="1351280"/>
            <a:ext cx="2166620" cy="322580"/>
          </a:xfrm>
          <a:prstGeom prst="rect">
            <a:avLst/>
          </a:prstGeom>
          <a:noFill/>
        </p:spPr>
        <p:txBody>
          <a:bodyPr wrap="square" lIns="0" tIns="0" rIns="0" b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ID" sz="14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Operator Perbandingan</a:t>
            </a:r>
          </a:p>
        </p:txBody>
      </p:sp>
      <p:sp>
        <p:nvSpPr>
          <p:cNvPr id="3" name="TextBox 106"/>
          <p:cNvSpPr txBox="1"/>
          <p:nvPr/>
        </p:nvSpPr>
        <p:spPr>
          <a:xfrm>
            <a:off x="9082405" y="1351280"/>
            <a:ext cx="2166620" cy="322580"/>
          </a:xfrm>
          <a:prstGeom prst="rect">
            <a:avLst/>
          </a:prstGeom>
          <a:noFill/>
        </p:spPr>
        <p:txBody>
          <a:bodyPr wrap="square" lIns="0" tIns="0" rIns="0" b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ID" sz="14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Operator Perbandingan</a:t>
            </a:r>
          </a:p>
        </p:txBody>
      </p:sp>
      <p:pic>
        <p:nvPicPr>
          <p:cNvPr id="21" name="Picture 20"/>
          <p:cNvPicPr>
            <a:picLocks noChangeAspect="1"/>
          </p:cNvPicPr>
          <p:nvPr/>
        </p:nvPicPr>
        <p:blipFill>
          <a:blip r:embed="rId4"/>
          <a:stretch>
            <a:fillRect/>
          </a:stretch>
        </p:blipFill>
        <p:spPr>
          <a:xfrm>
            <a:off x="1765300" y="2036445"/>
            <a:ext cx="3000375" cy="1209675"/>
          </a:xfrm>
          <a:prstGeom prst="rect">
            <a:avLst/>
          </a:prstGeom>
        </p:spPr>
      </p:pic>
      <p:pic>
        <p:nvPicPr>
          <p:cNvPr id="22" name="Picture 21"/>
          <p:cNvPicPr>
            <a:picLocks noChangeAspect="1"/>
          </p:cNvPicPr>
          <p:nvPr/>
        </p:nvPicPr>
        <p:blipFill>
          <a:blip r:embed="rId5"/>
          <a:stretch>
            <a:fillRect/>
          </a:stretch>
        </p:blipFill>
        <p:spPr>
          <a:xfrm>
            <a:off x="9027795" y="2036445"/>
            <a:ext cx="2276475" cy="1209675"/>
          </a:xfrm>
          <a:prstGeom prst="rect">
            <a:avLst/>
          </a:prstGeom>
        </p:spPr>
      </p:pic>
      <p:pic>
        <p:nvPicPr>
          <p:cNvPr id="23" name="Picture 22"/>
          <p:cNvPicPr>
            <a:picLocks noChangeAspect="1"/>
          </p:cNvPicPr>
          <p:nvPr/>
        </p:nvPicPr>
        <p:blipFill>
          <a:blip r:embed="rId6"/>
          <a:stretch>
            <a:fillRect/>
          </a:stretch>
        </p:blipFill>
        <p:spPr>
          <a:xfrm>
            <a:off x="5103495" y="2036445"/>
            <a:ext cx="3152775" cy="2009775"/>
          </a:xfrm>
          <a:prstGeom prst="rect">
            <a:avLst/>
          </a:prstGeom>
        </p:spPr>
      </p:pic>
      <p:sp>
        <p:nvSpPr>
          <p:cNvPr id="5" name="文本框 14"/>
          <p:cNvSpPr txBox="1"/>
          <p:nvPr/>
        </p:nvSpPr>
        <p:spPr>
          <a:xfrm>
            <a:off x="1903095" y="425450"/>
            <a:ext cx="9253220" cy="460375"/>
          </a:xfrm>
          <a:prstGeom prst="rect">
            <a:avLst/>
          </a:prstGeom>
          <a:solidFill>
            <a:schemeClr val="accent1"/>
          </a:solid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altLang="en-US" sz="24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rPr>
              <a:t>Tipe Data - Operator</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6870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AU" sz="313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endParaRPr>
          </a:p>
        </p:txBody>
      </p:sp>
      <p:sp>
        <p:nvSpPr>
          <p:cNvPr id="13" name="TextBox 106"/>
          <p:cNvSpPr txBox="1"/>
          <p:nvPr/>
        </p:nvSpPr>
        <p:spPr>
          <a:xfrm>
            <a:off x="1765300" y="1351280"/>
            <a:ext cx="9483090" cy="4201160"/>
          </a:xfrm>
          <a:prstGeom prst="rect">
            <a:avLst/>
          </a:prstGeom>
          <a:noFill/>
        </p:spPr>
        <p:txBody>
          <a:bodyPr wrap="square" lIns="0" tIns="0" rIns="0" bIns="0" rtlCol="0">
            <a:spAutoFit/>
          </a:bodyPr>
          <a:lstStyle/>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D" sz="14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Python menyediakan fungsi bernama round() untuk pembulatan angka baik keatas ataupun kebawah.Contohnya :</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4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round(1.4)</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4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1</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4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round(1.5)</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4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2</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4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round(1.6)</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4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2</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ID" sz="14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endParaRP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D" sz="14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round() juga dapat dipakai untuk menyederhanakan bilangan desimal. Contohnya:</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4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round(5.54321, 2)</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4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5.54</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4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round(4.3255234231,4)</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4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4.3255</a:t>
            </a:r>
          </a:p>
        </p:txBody>
      </p:sp>
      <p:sp>
        <p:nvSpPr>
          <p:cNvPr id="5" name="文本框 14"/>
          <p:cNvSpPr txBox="1"/>
          <p:nvPr/>
        </p:nvSpPr>
        <p:spPr>
          <a:xfrm>
            <a:off x="1903095" y="425450"/>
            <a:ext cx="9253220" cy="460375"/>
          </a:xfrm>
          <a:prstGeom prst="rect">
            <a:avLst/>
          </a:prstGeom>
          <a:solidFill>
            <a:schemeClr val="accent1"/>
          </a:solid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altLang="en-US" sz="24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rPr>
              <a:t>Pembulatan pada python </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6870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AU" sz="313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endParaRPr>
          </a:p>
        </p:txBody>
      </p:sp>
      <p:sp>
        <p:nvSpPr>
          <p:cNvPr id="13" name="TextBox 106"/>
          <p:cNvSpPr txBox="1"/>
          <p:nvPr/>
        </p:nvSpPr>
        <p:spPr>
          <a:xfrm>
            <a:off x="1765935" y="1351280"/>
            <a:ext cx="9483090" cy="2954655"/>
          </a:xfrm>
          <a:prstGeom prst="rect">
            <a:avLst/>
          </a:prstGeom>
          <a:noFill/>
        </p:spPr>
        <p:txBody>
          <a:bodyPr wrap="square" lIns="0" tIns="0" rIns="0" bIns="0" rtlCol="0">
            <a:spAutoFit/>
          </a:bodyPr>
          <a:lstStyle/>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D" sz="16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Python menyediakan pembulatan kebawah dengan menggunakan fungsi math.floor(). Contohnya:</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6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import math</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6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math.floor(3.14)</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6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3</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6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Python menyediakan pembulatan keatas dengan menggunakan fungsi math.floor(). Contohnya:</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6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import math</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6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math.ceil(3.14)</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6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4</a:t>
            </a:r>
          </a:p>
        </p:txBody>
      </p:sp>
      <p:sp>
        <p:nvSpPr>
          <p:cNvPr id="5" name="文本框 14"/>
          <p:cNvSpPr txBox="1"/>
          <p:nvPr/>
        </p:nvSpPr>
        <p:spPr>
          <a:xfrm>
            <a:off x="1903095" y="425450"/>
            <a:ext cx="9253220" cy="460375"/>
          </a:xfrm>
          <a:prstGeom prst="rect">
            <a:avLst/>
          </a:prstGeom>
          <a:solidFill>
            <a:schemeClr val="accent1"/>
          </a:solid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altLang="en-US" sz="24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rPr>
              <a:t>Pembulatan pada python </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6E1"/>
            </a:gs>
            <a:gs pos="79000">
              <a:srgbClr val="101BE1"/>
            </a:gs>
          </a:gsLst>
          <a:lin ang="6480000" scaled="0"/>
        </a:gradFill>
        <a:effectLst/>
      </p:bgPr>
    </p:bg>
    <p:spTree>
      <p:nvGrpSpPr>
        <p:cNvPr id="1" name=""/>
        <p:cNvGrpSpPr/>
        <p:nvPr/>
      </p:nvGrpSpPr>
      <p:grpSpPr>
        <a:xfrm>
          <a:off x="0" y="0"/>
          <a:ext cx="0" cy="0"/>
          <a:chOff x="0" y="0"/>
          <a:chExt cx="0" cy="0"/>
        </a:xfrm>
      </p:grpSpPr>
      <p:sp>
        <p:nvSpPr>
          <p:cNvPr id="2" name="椭圆 1"/>
          <p:cNvSpPr/>
          <p:nvPr/>
        </p:nvSpPr>
        <p:spPr>
          <a:xfrm>
            <a:off x="3014345" y="123825"/>
            <a:ext cx="6610350" cy="6610350"/>
          </a:xfrm>
          <a:prstGeom prst="ellipse">
            <a:avLst/>
          </a:prstGeom>
          <a:gradFill flip="none" rotWithShape="1">
            <a:gsLst>
              <a:gs pos="33000">
                <a:srgbClr val="5E96E1"/>
              </a:gs>
              <a:gs pos="92000">
                <a:srgbClr val="101BE1"/>
              </a:gs>
            </a:gsLst>
            <a:lin ang="1776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600" b="0" i="0" u="none" strike="noStrike" kern="2500" cap="none" spc="0" normalizeH="0" baseline="0" noProof="0" dirty="0">
              <a:ln>
                <a:noFill/>
              </a:ln>
              <a:solidFill>
                <a:prstClr val="white"/>
              </a:solidFill>
              <a:effectLst/>
              <a:uLnTx/>
              <a:uFillTx/>
              <a:latin typeface="思源黑体 ExtraLight" panose="020B0200000000000000" pitchFamily="34" charset="-122"/>
              <a:ea typeface="思源黑体 ExtraLight" panose="020B0200000000000000" pitchFamily="34" charset="-122"/>
              <a:cs typeface="+mn-cs"/>
            </a:endParaRPr>
          </a:p>
        </p:txBody>
      </p:sp>
      <p:sp>
        <p:nvSpPr>
          <p:cNvPr id="4" name="矩形 3"/>
          <p:cNvSpPr/>
          <p:nvPr/>
        </p:nvSpPr>
        <p:spPr>
          <a:xfrm>
            <a:off x="3375660" y="3554730"/>
            <a:ext cx="5517515" cy="5530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altLang="en-US" sz="30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rPr>
              <a:t>String</a:t>
            </a:r>
            <a:endParaRPr kumimoji="0" lang="en-ID" sz="3000" b="0" i="0" u="none" strike="noStrike" kern="25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庞门正道标题体" panose="02010600030101010101" charset="-122"/>
            </a:endParaRPr>
          </a:p>
        </p:txBody>
      </p:sp>
      <p:sp>
        <p:nvSpPr>
          <p:cNvPr id="5" name="矩形 4"/>
          <p:cNvSpPr/>
          <p:nvPr/>
        </p:nvSpPr>
        <p:spPr>
          <a:xfrm>
            <a:off x="3992245" y="4125595"/>
            <a:ext cx="4284345" cy="245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altLang="en-US" sz="1000" b="0" i="0" u="none" strike="noStrike" kern="2500" cap="all" spc="0" normalizeH="0" baseline="0" noProof="0" dirty="0">
                <a:ln>
                  <a:noFill/>
                </a:ln>
                <a:solidFill>
                  <a:prstClr val="white"/>
                </a:solidFill>
                <a:effectLst>
                  <a:outerShdw blurRad="25400" dist="25400" dir="2700000" algn="tl" rotWithShape="0">
                    <a:prstClr val="black">
                      <a:alpha val="20000"/>
                    </a:prstClr>
                  </a:outerShdw>
                </a:effectLst>
                <a:uLnTx/>
                <a:uFillTx/>
                <a:latin typeface="思源宋体 CN Heavy" panose="02020900000000000000" charset="-122"/>
                <a:ea typeface="思源宋体 CN Heavy" panose="02020900000000000000" charset="-122"/>
                <a:cs typeface="庞门正道标题体" panose="02010600030101010101" charset="-122"/>
                <a:sym typeface="+mn-ea"/>
              </a:rPr>
              <a:t>Algoritma PEMrograman 1B</a:t>
            </a:r>
            <a:endParaRPr kumimoji="0" lang="zh-CN" altLang="en-US" sz="1000" b="0" i="0" u="none" strike="noStrike" kern="25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庞门正道标题体" panose="02010600030101010101" charset="-122"/>
            </a:endParaRPr>
          </a:p>
        </p:txBody>
      </p:sp>
      <p:sp>
        <p:nvSpPr>
          <p:cNvPr id="9" name="矩形 8"/>
          <p:cNvSpPr/>
          <p:nvPr/>
        </p:nvSpPr>
        <p:spPr>
          <a:xfrm>
            <a:off x="4859655" y="1895475"/>
            <a:ext cx="2549525" cy="1691640"/>
          </a:xfrm>
          <a:prstGeom prst="rect">
            <a:avLst/>
          </a:prstGeom>
          <a:noFill/>
          <a:effectLst/>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id-ID" altLang="en-US" sz="13000" kern="2500" dirty="0">
                <a:solidFill>
                  <a:prstClr val="white"/>
                </a:solidFill>
                <a:latin typeface="思源宋体 CN Heavy" panose="02020900000000000000" charset="-122"/>
                <a:ea typeface="思源宋体 CN Heavy" panose="02020900000000000000" charset="-122"/>
                <a:cs typeface="庞门正道标题体" panose="02010600030101010101" charset="-122"/>
              </a:rPr>
              <a:t>4</a:t>
            </a:r>
            <a:endParaRPr kumimoji="0" lang="en-ID" altLang="en-US" sz="13000" b="0" i="0" u="none" strike="noStrike" kern="2500" cap="none" spc="0" normalizeH="0" baseline="0" noProof="0" dirty="0">
              <a:ln>
                <a:noFill/>
              </a:ln>
              <a:solidFill>
                <a:prstClr val="white"/>
              </a:solidFill>
              <a:effectLst/>
              <a:uLnTx/>
              <a:uFillTx/>
              <a:latin typeface="思源宋体 CN Heavy" panose="02020900000000000000" charset="-122"/>
              <a:ea typeface="思源宋体 CN Heavy" panose="02020900000000000000" charset="-122"/>
              <a:cs typeface="庞门正道标题体" panose="02010600030101010101"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6870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AU" sz="313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endParaRPr>
          </a:p>
        </p:txBody>
      </p:sp>
      <p:sp>
        <p:nvSpPr>
          <p:cNvPr id="13" name="TextBox 106"/>
          <p:cNvSpPr txBox="1"/>
          <p:nvPr/>
        </p:nvSpPr>
        <p:spPr>
          <a:xfrm>
            <a:off x="1788160" y="1213485"/>
            <a:ext cx="9483090" cy="4154805"/>
          </a:xfrm>
          <a:prstGeom prst="rect">
            <a:avLst/>
          </a:prstGeom>
          <a:noFill/>
        </p:spPr>
        <p:txBody>
          <a:bodyPr wrap="square" lIns="0" tIns="0" rIns="0" bIns="0" rtlCol="0">
            <a:spAutoFit/>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Selain angka, python juga mampu melakukan manipulasi string, yang dapat di ekspresikan dengan beberapa cara. Penulisan nilai string pada python menggunakan tanda petik satu ( ' ) atau tanda petik dua ( “ ). Contohnya,</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"Selamat datang" </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'Selamat datang'</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'Selamat datang' </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'Selamat datang'</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String literal juga dapat menggabungkan beberapa baris dalam berbagai cara. Dengan menggunakan operator ( \n\ ) di akhir kalimat untuk menyambung kalimat selanjutnya yang berada di baris selanjutnya.</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text = "ini adalah contoh \n\</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 penggunaan multiple line\n\</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 di python"</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print(text)</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ini adalah contoh </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penggunaan multiple line </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di python</a:t>
            </a:r>
          </a:p>
        </p:txBody>
      </p:sp>
      <p:sp>
        <p:nvSpPr>
          <p:cNvPr id="2" name="文本框 14"/>
          <p:cNvSpPr txBox="1"/>
          <p:nvPr/>
        </p:nvSpPr>
        <p:spPr>
          <a:xfrm>
            <a:off x="1903095" y="425450"/>
            <a:ext cx="9253220" cy="460375"/>
          </a:xfrm>
          <a:prstGeom prst="rect">
            <a:avLst/>
          </a:prstGeom>
          <a:solidFill>
            <a:schemeClr val="accent1"/>
          </a:solid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altLang="en-US" sz="24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rPr>
              <a:t>String pada Python</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6870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AU" sz="313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endParaRPr>
          </a:p>
        </p:txBody>
      </p:sp>
      <p:sp>
        <p:nvSpPr>
          <p:cNvPr id="13" name="TextBox 106"/>
          <p:cNvSpPr txBox="1"/>
          <p:nvPr/>
        </p:nvSpPr>
        <p:spPr>
          <a:xfrm>
            <a:off x="1788160" y="1213485"/>
            <a:ext cx="9483090" cy="3046730"/>
          </a:xfrm>
          <a:prstGeom prst="rect">
            <a:avLst/>
          </a:prstGeom>
          <a:noFill/>
        </p:spPr>
        <p:txBody>
          <a:bodyPr wrap="square" lIns="0" tIns="0" rIns="0" bIns="0" rtlCol="0">
            <a:spAutoFit/>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Penulisan string untuk multiple line juga dapat dilakukan dengan menggunakan tanda petik dua atau satu sebanyak 3 kali, ( “ “ “ atau ' ' ' ).</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print ("""</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 my name is python</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 i'm an object oriented programming language</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 this is an example in using triple quotes</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 """)</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my name is python</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i'm an object oriented programming language this is an example in using triple quotes</a:t>
            </a:r>
          </a:p>
        </p:txBody>
      </p:sp>
      <p:sp>
        <p:nvSpPr>
          <p:cNvPr id="2" name="文本框 14"/>
          <p:cNvSpPr txBox="1"/>
          <p:nvPr/>
        </p:nvSpPr>
        <p:spPr>
          <a:xfrm>
            <a:off x="1903095" y="425450"/>
            <a:ext cx="9253220" cy="460375"/>
          </a:xfrm>
          <a:prstGeom prst="rect">
            <a:avLst/>
          </a:prstGeom>
          <a:solidFill>
            <a:schemeClr val="accent1"/>
          </a:solid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altLang="en-US" sz="24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rPr>
              <a:t>String pada Python</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6870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AU" sz="313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endParaRPr>
          </a:p>
        </p:txBody>
      </p:sp>
      <p:sp>
        <p:nvSpPr>
          <p:cNvPr id="13" name="TextBox 106"/>
          <p:cNvSpPr txBox="1"/>
          <p:nvPr/>
        </p:nvSpPr>
        <p:spPr>
          <a:xfrm>
            <a:off x="1765300" y="1351280"/>
            <a:ext cx="9483090" cy="3877945"/>
          </a:xfrm>
          <a:prstGeom prst="rect">
            <a:avLst/>
          </a:prstGeom>
          <a:noFill/>
        </p:spPr>
        <p:txBody>
          <a:bodyPr wrap="square" lIns="0" tIns="0" rIns="0" bIns="0" rtlCol="0">
            <a:spAutoFit/>
          </a:bodyPr>
          <a:lstStyle/>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Pada umumnya tidak dapat melakukan operasi matematika pada string, walaupun string tersebut berupa angka. Berikut adalah contoh - contoh yang salah.</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"Belajar Python!" + 1	nama * 5	"5" + 2</a:t>
            </a: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Tetapi operator tambah (+) dapat berlaku sesama string, walaupun tidak seperti yang dilakukan pada operasi matematika. Pada operator tambah (+) dalam operasi string, operator tambah (+) dapat diasumsikan sebagai penggabungan antara dua string atau lebih. Contohnya :</a:t>
            </a: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hadir = "Peserta sebanyak 1"</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banyak = "100"</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print "hadir" + hadir + banyak </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hadir Peserta sebanyak 1100</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'universitas' + 'gunadarma' </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'universitasgunadarma'</a:t>
            </a:r>
          </a:p>
        </p:txBody>
      </p:sp>
      <p:sp>
        <p:nvSpPr>
          <p:cNvPr id="2" name="文本框 14"/>
          <p:cNvSpPr txBox="1"/>
          <p:nvPr/>
        </p:nvSpPr>
        <p:spPr>
          <a:xfrm>
            <a:off x="1903095" y="425450"/>
            <a:ext cx="9253220" cy="460375"/>
          </a:xfrm>
          <a:prstGeom prst="rect">
            <a:avLst/>
          </a:prstGeom>
          <a:solidFill>
            <a:schemeClr val="accent1"/>
          </a:solid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altLang="en-US" sz="24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rPr>
              <a:t>String pada Python</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6870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AU" sz="313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endParaRPr>
          </a:p>
        </p:txBody>
      </p:sp>
      <p:sp>
        <p:nvSpPr>
          <p:cNvPr id="13" name="TextBox 106"/>
          <p:cNvSpPr txBox="1"/>
          <p:nvPr/>
        </p:nvSpPr>
        <p:spPr>
          <a:xfrm>
            <a:off x="1765300" y="1351280"/>
            <a:ext cx="9483090" cy="4154805"/>
          </a:xfrm>
          <a:prstGeom prst="rect">
            <a:avLst/>
          </a:prstGeom>
          <a:noFill/>
        </p:spPr>
        <p:txBody>
          <a:bodyPr wrap="square" lIns="0" tIns="0" rIns="0" bIns="0" rtlCol="0">
            <a:spAutoFit/>
          </a:bodyPr>
          <a:lstStyle/>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Bisa kita lihat dalam penggabungan tersebut, antara string dengan string yang lainnya langsung digabungkan tanpa tanda pemisah, seperti spasi atau [tab].</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&gt;&gt;&gt;"Belajar"+"python" </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'Belajarpython'</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endParaRP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Operator perkalian (*) juga berlaku dalam operasi string, tetapi tidak dapat melakukan perkalian string antar string, melainkan string dengan integer. Operator perkalian ini di analogikan dengan penggandaan string, Misalnya :</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"ulang" * 3 </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'ulangulangulang'</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endParaRP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Penggabungan dan penggandaan string di analogikan dengan penambahan dan perkalian, seperti 4*3 sama dengan 4+4+4, sama halnya seperti ulang*3 dengan ulang+ulang+ulang.Tanda koma (,) dalam operasi string sebagai tanda pemisah (spasi) di antara string.Misalnya :</a:t>
            </a: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print("ulang", 3, 4, 5)</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ulang 3 4 5</a:t>
            </a:r>
          </a:p>
        </p:txBody>
      </p:sp>
      <p:sp>
        <p:nvSpPr>
          <p:cNvPr id="2" name="文本框 14"/>
          <p:cNvSpPr txBox="1"/>
          <p:nvPr/>
        </p:nvSpPr>
        <p:spPr>
          <a:xfrm>
            <a:off x="1903095" y="425450"/>
            <a:ext cx="9253220" cy="460375"/>
          </a:xfrm>
          <a:prstGeom prst="rect">
            <a:avLst/>
          </a:prstGeom>
          <a:solidFill>
            <a:schemeClr val="accent1"/>
          </a:solid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altLang="en-US" sz="24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rPr>
              <a:t>String pada Python - Manipulasi String</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6870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AU" sz="313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endParaRPr>
          </a:p>
        </p:txBody>
      </p:sp>
      <p:sp>
        <p:nvSpPr>
          <p:cNvPr id="13" name="TextBox 106"/>
          <p:cNvSpPr txBox="1"/>
          <p:nvPr/>
        </p:nvSpPr>
        <p:spPr>
          <a:xfrm>
            <a:off x="1765300" y="1351280"/>
            <a:ext cx="9483090" cy="4154805"/>
          </a:xfrm>
          <a:prstGeom prst="rect">
            <a:avLst/>
          </a:prstGeom>
          <a:noFill/>
        </p:spPr>
        <p:txBody>
          <a:bodyPr wrap="square" lIns="0" tIns="0" rIns="0" bIns="0" rtlCol="0">
            <a:spAutoFit/>
          </a:bodyPr>
          <a:lstStyle/>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String dalam pemograman bahasa C dianggap sebagai array of character , Karakter pertama pada sebuah string berindex 0, karakter ke-dua berindex 1 dan seterusnya. hal ini juga berlaku di pemograman bahasa Python. Misalnya :</a:t>
            </a:r>
          </a:p>
          <a:p>
            <a:pPr marL="171450" marR="0" lvl="0" indent="-171450" algn="just" defTabSz="914400" rtl="0" eaLnBrk="1" fontAlgn="auto" latinLnBrk="0" hangingPunct="1">
              <a:lnSpc>
                <a:spcPct val="150000"/>
              </a:lnSpc>
              <a:spcBef>
                <a:spcPts val="0"/>
              </a:spcBef>
              <a:spcAft>
                <a:spcPts val="0"/>
              </a:spcAft>
              <a:buClrTx/>
              <a:buSzTx/>
              <a:buFontTx/>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kata = "Gunadarma"</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kata[0]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kata[5]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'a'</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kata[0:5]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'Gunad'</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kata[4:8]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'darm'</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kata[:7]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'Gunadar'</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kata[5:]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'arma'</a:t>
            </a:r>
          </a:p>
        </p:txBody>
      </p:sp>
      <p:sp>
        <p:nvSpPr>
          <p:cNvPr id="2" name="文本框 14"/>
          <p:cNvSpPr txBox="1"/>
          <p:nvPr/>
        </p:nvSpPr>
        <p:spPr>
          <a:xfrm>
            <a:off x="1903095" y="425450"/>
            <a:ext cx="9253220" cy="460375"/>
          </a:xfrm>
          <a:prstGeom prst="rect">
            <a:avLst/>
          </a:prstGeom>
          <a:solidFill>
            <a:schemeClr val="accent1"/>
          </a:solid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altLang="en-US" sz="24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rPr>
              <a:t>String pada Python - Manipulasi String</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6870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AU" sz="313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endParaRPr>
          </a:p>
        </p:txBody>
      </p:sp>
      <p:sp>
        <p:nvSpPr>
          <p:cNvPr id="13" name="TextBox 106"/>
          <p:cNvSpPr txBox="1"/>
          <p:nvPr/>
        </p:nvSpPr>
        <p:spPr>
          <a:xfrm>
            <a:off x="1765300" y="1351280"/>
            <a:ext cx="9483090" cy="3323590"/>
          </a:xfrm>
          <a:prstGeom prst="rect">
            <a:avLst/>
          </a:prstGeom>
          <a:noFill/>
        </p:spPr>
        <p:txBody>
          <a:bodyPr wrap="square" lIns="0" tIns="0" rIns="0" bIns="0"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perintah format adalah perintah yang dipakai untuk memasukkan sebuah nilai kedalam tanda kurung kurawal pada sebuah string. hal ini disebut sebagai instruksi performatan</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200" b="0" i="0" u="none" strike="noStrike" kern="1200" cap="none" spc="0" normalizeH="0" baseline="0" noProof="0" dirty="0">
                <a:ln>
                  <a:noFill/>
                </a:ln>
                <a:solidFill>
                  <a:prstClr val="black"/>
                </a:solidFill>
                <a:effectLst/>
                <a:uLnTx/>
                <a:uFillTx/>
                <a:latin typeface="思源黑体 CN Regular" panose="020B0500000000000000" charset="-122"/>
                <a:ea typeface="思源黑体 CN Regular" panose="020B0500000000000000" charset="-122"/>
                <a:cs typeface="+mn-cs"/>
                <a:sym typeface="+mn-lt"/>
              </a:rPr>
              <a:t>Contoh:</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'xxx{:5s}yyy'.format('A')	# s merupakan mengubah data A menjadi sebuah string</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'xxxA␣␣␣␣yyy'		# 5 merupakan pad ke 5 spasi (rata kiri secara default)</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&gt;&gt;&gt;'xxx{:5d}yyy'.format(123)	# d merupakan mengubah data 123 menjadi sebuah integer atau digit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'xxx␣␣123yyy'		# 5 merupakan pad ke 5 spasi (rata kanan secara default)</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&gt;&gt;&gt; 'xxx{:5.2f}yyy'.format(1.2)	# f merupakan mengubah data 1.2 menjadi sebuah float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D" sz="1200" b="0" i="0" u="none" strike="noStrike" kern="1200" cap="none" spc="0" normalizeH="0" baseline="0" noProof="0" dirty="0">
                <a:ln>
                  <a:noFill/>
                </a:ln>
                <a:solidFill>
                  <a:prstClr val="white"/>
                </a:solidFill>
                <a:effectLst/>
                <a:uLnTx/>
                <a:uFillTx/>
                <a:latin typeface="思源黑体 CN Regular" panose="020B0500000000000000" charset="-122"/>
                <a:ea typeface="思源黑体 CN Regular" panose="020B0500000000000000" charset="-122"/>
                <a:cs typeface="+mn-cs"/>
                <a:sym typeface="+mn-lt"/>
              </a:rPr>
              <a:t>xxx␣1.20yyy'		# 5 merupakan pad ke 5 spasi dan .2 merupakan jumlah angka setelah titik</a:t>
            </a:r>
          </a:p>
        </p:txBody>
      </p:sp>
      <p:sp>
        <p:nvSpPr>
          <p:cNvPr id="2" name="文本框 14"/>
          <p:cNvSpPr txBox="1"/>
          <p:nvPr/>
        </p:nvSpPr>
        <p:spPr>
          <a:xfrm>
            <a:off x="1903095" y="425450"/>
            <a:ext cx="9253220" cy="460375"/>
          </a:xfrm>
          <a:prstGeom prst="rect">
            <a:avLst/>
          </a:prstGeom>
          <a:solidFill>
            <a:schemeClr val="accent1"/>
          </a:solid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altLang="en-US" sz="24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sym typeface="Arial" panose="020B0604020202020204" pitchFamily="34" charset="0"/>
              </a:rPr>
              <a:t>String pada Python - String Format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6870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765300" y="1351280"/>
            <a:ext cx="9483090" cy="3693160"/>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sz="2000" dirty="0">
                <a:latin typeface="思源黑体 CN Regular" panose="020B0500000000000000" charset="-122"/>
                <a:ea typeface="思源黑体 CN Regular" panose="020B0500000000000000" charset="-122"/>
                <a:cs typeface="+mn-ea"/>
                <a:sym typeface="+mn-lt"/>
              </a:rPr>
              <a:t>Program-program yang ditulis dalam Python secara khas jauh lebih pendek dibandingkan</a:t>
            </a:r>
            <a:r>
              <a:rPr lang="en-ID" sz="2000" dirty="0">
                <a:latin typeface="思源黑体 CN Regular" panose="020B0500000000000000" charset="-122"/>
                <a:ea typeface="思源黑体 CN Regular" panose="020B0500000000000000" charset="-122"/>
                <a:cs typeface="+mn-ea"/>
                <a:sym typeface="+mn-lt"/>
              </a:rPr>
              <a:t> </a:t>
            </a:r>
            <a:r>
              <a:rPr sz="2000" dirty="0">
                <a:latin typeface="思源黑体 CN Regular" panose="020B0500000000000000" charset="-122"/>
                <a:ea typeface="思源黑体 CN Regular" panose="020B0500000000000000" charset="-122"/>
                <a:cs typeface="+mn-ea"/>
                <a:sym typeface="+mn-lt"/>
              </a:rPr>
              <a:t>dengan program-program C atau C++, karena beberapa pertimbangan:</a:t>
            </a:r>
          </a:p>
          <a:p>
            <a:pPr marL="171450" indent="-171450" algn="just">
              <a:lnSpc>
                <a:spcPct val="150000"/>
              </a:lnSpc>
              <a:buFont typeface="Arial" panose="020B0604020202020204" pitchFamily="34" charset="0"/>
              <a:buChar char="•"/>
            </a:pPr>
            <a:r>
              <a:rPr sz="2000" dirty="0">
                <a:latin typeface="思源黑体 CN Regular" panose="020B0500000000000000" charset="-122"/>
                <a:ea typeface="思源黑体 CN Regular" panose="020B0500000000000000" charset="-122"/>
                <a:cs typeface="+mn-ea"/>
                <a:sym typeface="+mn-lt"/>
              </a:rPr>
              <a:t>tipe data tingkat tinggi digunakan untuk menyatakan operasi kompleks dalam suatu statemen tunggal;</a:t>
            </a:r>
          </a:p>
          <a:p>
            <a:pPr marL="171450" indent="-171450" algn="just">
              <a:lnSpc>
                <a:spcPct val="150000"/>
              </a:lnSpc>
              <a:buFont typeface="Arial" panose="020B0604020202020204" pitchFamily="34" charset="0"/>
              <a:buChar char="•"/>
            </a:pPr>
            <a:r>
              <a:rPr sz="2000" dirty="0">
                <a:latin typeface="思源黑体 CN Regular" panose="020B0500000000000000" charset="-122"/>
                <a:ea typeface="思源黑体 CN Regular" panose="020B0500000000000000" charset="-122"/>
                <a:cs typeface="+mn-ea"/>
                <a:sym typeface="+mn-lt"/>
              </a:rPr>
              <a:t>pengelompokan statemen telah selesai dengan indentasi sebagai pengganti dari pengurungan mulai dan akhiran;</a:t>
            </a:r>
          </a:p>
          <a:p>
            <a:pPr marL="171450" indent="-171450" algn="just">
              <a:lnSpc>
                <a:spcPct val="150000"/>
              </a:lnSpc>
              <a:buFont typeface="Arial" panose="020B0604020202020204" pitchFamily="34" charset="0"/>
              <a:buChar char="•"/>
            </a:pPr>
            <a:r>
              <a:rPr sz="2000" dirty="0">
                <a:latin typeface="思源黑体 CN Regular" panose="020B0500000000000000" charset="-122"/>
                <a:ea typeface="思源黑体 CN Regular" panose="020B0500000000000000" charset="-122"/>
                <a:cs typeface="+mn-ea"/>
                <a:sym typeface="+mn-lt"/>
              </a:rPr>
              <a:t>tidak ada deklarasi-deklarasi argumentasi atau variabel yang diperlukan</a:t>
            </a:r>
          </a:p>
        </p:txBody>
      </p:sp>
      <p:sp>
        <p:nvSpPr>
          <p:cNvPr id="2" name="文本框 14"/>
          <p:cNvSpPr txBox="1"/>
          <p:nvPr/>
        </p:nvSpPr>
        <p:spPr>
          <a:xfrm>
            <a:off x="191198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Aturan Penulisan pada Python</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6E1"/>
            </a:gs>
            <a:gs pos="79000">
              <a:srgbClr val="101BE1"/>
            </a:gs>
          </a:gsLst>
          <a:lin ang="14340000" scaled="0"/>
        </a:gradFill>
        <a:effectLst/>
      </p:bgPr>
    </p:bg>
    <p:spTree>
      <p:nvGrpSpPr>
        <p:cNvPr id="1" name=""/>
        <p:cNvGrpSpPr/>
        <p:nvPr/>
      </p:nvGrpSpPr>
      <p:grpSpPr>
        <a:xfrm>
          <a:off x="0" y="0"/>
          <a:ext cx="0" cy="0"/>
          <a:chOff x="0" y="0"/>
          <a:chExt cx="0" cy="0"/>
        </a:xfrm>
      </p:grpSpPr>
      <p:sp>
        <p:nvSpPr>
          <p:cNvPr id="4" name="圆角矩形 3"/>
          <p:cNvSpPr/>
          <p:nvPr/>
        </p:nvSpPr>
        <p:spPr>
          <a:xfrm>
            <a:off x="505460" y="2569210"/>
            <a:ext cx="11489690" cy="3083560"/>
          </a:xfrm>
          <a:prstGeom prst="roundRect">
            <a:avLst>
              <a:gd name="adj" fmla="val 7616"/>
            </a:avLst>
          </a:prstGeom>
          <a:noFill/>
          <a:ln>
            <a:solidFill>
              <a:schemeClr val="bg1"/>
            </a:solidFill>
            <a:prstDash val="sysDot"/>
          </a:ln>
          <a:extLst>
            <a:ext uri="{909E8E84-426E-40DD-AFC4-6F175D3DCCD1}">
              <a14:hiddenFill xmlns:a14="http://schemas.microsoft.com/office/drawing/2010/main">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kern="2500" dirty="0">
              <a:solidFill>
                <a:schemeClr val="bg1"/>
              </a:solidFill>
              <a:latin typeface="思源黑体 ExtraLight" panose="020B0200000000000000" pitchFamily="34" charset="-122"/>
              <a:ea typeface="思源黑体 ExtraLight" panose="020B0200000000000000" pitchFamily="34" charset="-122"/>
            </a:endParaRPr>
          </a:p>
        </p:txBody>
      </p:sp>
      <p:sp>
        <p:nvSpPr>
          <p:cNvPr id="2" name="圆角矩形 3"/>
          <p:cNvSpPr/>
          <p:nvPr/>
        </p:nvSpPr>
        <p:spPr>
          <a:xfrm>
            <a:off x="661670" y="968375"/>
            <a:ext cx="6975475" cy="782320"/>
          </a:xfrm>
          <a:prstGeom prst="roundRect">
            <a:avLst>
              <a:gd name="adj" fmla="val 7616"/>
            </a:avLst>
          </a:prstGeom>
          <a:noFill/>
          <a:ln>
            <a:solidFill>
              <a:schemeClr val="bg1"/>
            </a:solidFill>
            <a:prstDash val="sysDot"/>
          </a:ln>
          <a:extLst>
            <a:ext uri="{909E8E84-426E-40DD-AFC4-6F175D3DCCD1}">
              <a14:hiddenFill xmlns:a14="http://schemas.microsoft.com/office/drawing/2010/main">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ID" altLang="zh-CN" sz="3200" kern="2500" dirty="0">
                <a:solidFill>
                  <a:schemeClr val="bg1"/>
                </a:solidFill>
                <a:latin typeface="思源黑体 ExtraLight" panose="020B0200000000000000" pitchFamily="34" charset="-122"/>
                <a:ea typeface="思源黑体 ExtraLight" panose="020B0200000000000000" pitchFamily="34" charset="-122"/>
              </a:rPr>
              <a:t>Daftar Pustaka</a:t>
            </a:r>
          </a:p>
        </p:txBody>
      </p:sp>
      <p:sp>
        <p:nvSpPr>
          <p:cNvPr id="6" name="Text Box 5"/>
          <p:cNvSpPr txBox="1"/>
          <p:nvPr/>
        </p:nvSpPr>
        <p:spPr>
          <a:xfrm>
            <a:off x="6095365" y="797560"/>
            <a:ext cx="309880" cy="368300"/>
          </a:xfrm>
          <a:prstGeom prst="rect">
            <a:avLst/>
          </a:prstGeom>
          <a:noFill/>
        </p:spPr>
        <p:txBody>
          <a:bodyPr wrap="none" rtlCol="0">
            <a:spAutoFit/>
          </a:bodyPr>
          <a:lstStyle/>
          <a:p>
            <a:endParaRPr lang="en-US"/>
          </a:p>
        </p:txBody>
      </p:sp>
      <p:sp>
        <p:nvSpPr>
          <p:cNvPr id="9" name="矩形 38"/>
          <p:cNvSpPr/>
          <p:nvPr/>
        </p:nvSpPr>
        <p:spPr>
          <a:xfrm>
            <a:off x="661670" y="2912110"/>
            <a:ext cx="10937875" cy="2031325"/>
          </a:xfrm>
          <a:prstGeom prst="rect">
            <a:avLst/>
          </a:prstGeom>
        </p:spPr>
        <p:txBody>
          <a:bodyPr wrap="square">
            <a:spAutoFit/>
          </a:bodyPr>
          <a:lstStyle/>
          <a:p>
            <a:pPr marL="285750" indent="-285750" algn="l">
              <a:buFont typeface="Arial" panose="020B0604020202020204" pitchFamily="34" charset="0"/>
              <a:buChar char="•"/>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https://www.python.org/</a:t>
            </a:r>
            <a:r>
              <a:rPr lang="id-ID" altLang="en-ID" sz="1400" dirty="0">
                <a:solidFill>
                  <a:schemeClr val="bg1"/>
                </a:solidFill>
                <a:latin typeface="思源黑体 CN Bold" panose="020B0800000000000000" charset="-122"/>
                <a:ea typeface="思源黑体 CN Bold" panose="020B0800000000000000" charset="-122"/>
                <a:sym typeface="Arial" panose="020B0604020202020204" pitchFamily="34" charset="0"/>
              </a:rPr>
              <a:t> </a:t>
            </a:r>
            <a:endPar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endParaRPr>
          </a:p>
          <a:p>
            <a:pPr marL="285750" indent="-285750" algn="l">
              <a:buFont typeface="Arial" panose="020B0604020202020204" pitchFamily="34" charset="0"/>
              <a:buChar char="•"/>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https://docs.python.org/3.9/</a:t>
            </a:r>
            <a:endPar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endParaRPr>
          </a:p>
          <a:p>
            <a:pPr marL="285750" indent="-285750" algn="l">
              <a:buFont typeface="Arial" panose="020B0604020202020204" pitchFamily="34" charset="0"/>
              <a:buChar char="•"/>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https://realpython.com/python-rounding/#:~:text=Python%20has%20a%20built%2Din,number%20rounded%20to%20an%20integer.</a:t>
            </a:r>
          </a:p>
          <a:p>
            <a:pPr marL="285750" indent="-285750" algn="l">
              <a:buFont typeface="Arial" panose="020B0604020202020204" pitchFamily="34" charset="0"/>
              <a:buChar char="•"/>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http://dini3asa.staff.gunadarma.ac.id/Downloads/files/19684/STRUKTUR+PEMROG.pdf</a:t>
            </a:r>
            <a:endPar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endParaRPr>
          </a:p>
          <a:p>
            <a:pPr marL="742950" lvl="1" indent="-285750">
              <a:buFont typeface="Arial" panose="020B0604020202020204" pitchFamily="34" charset="0"/>
              <a:buChar char="•"/>
            </a:pP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https://drive.google.com/drive/folders/1XxWPQJzdiuaq_nX18uglGAPx5nLUlchJ?usp=sharing </a:t>
            </a:r>
          </a:p>
          <a:p>
            <a:pPr marL="1200150" lvl="2" indent="-285750">
              <a:buFont typeface="Arial" panose="020B0604020202020204" pitchFamily="34" charset="0"/>
              <a:buChar char="•"/>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Guido van Rossum</a:t>
            </a: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 2003. </a:t>
            </a: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Python Tutorial</a:t>
            </a: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 PythonLabs</a:t>
            </a:r>
          </a:p>
          <a:p>
            <a:pPr marL="1200150" lvl="2" indent="-285750">
              <a:buFont typeface="Arial" panose="020B0604020202020204" pitchFamily="34" charset="0"/>
              <a:buChar char="•"/>
            </a:pPr>
            <a:r>
              <a:rPr lang="en-US"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Bob Dowling</a:t>
            </a: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 </a:t>
            </a:r>
            <a:r>
              <a:rPr lang="en-US"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An introduction to Python</a:t>
            </a: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 </a:t>
            </a:r>
            <a:r>
              <a:rPr lang="en-US"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for absolute beginners</a:t>
            </a: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 </a:t>
            </a: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University Computing Service</a:t>
            </a:r>
            <a:endPar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endParaRPr>
          </a:p>
          <a:p>
            <a:pPr marL="1200150" lvl="2" indent="-285750">
              <a:buFont typeface="Arial" panose="020B0604020202020204" pitchFamily="34" charset="0"/>
              <a:buChar char="•"/>
            </a:pP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Mark Lutz. 2009. Powerfull Object Oriented Programming : Learning Python 4th Edition. O’Reily.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6E1"/>
            </a:gs>
            <a:gs pos="79000">
              <a:srgbClr val="101BE1"/>
            </a:gs>
          </a:gsLst>
          <a:lin ang="14340000" scaled="0"/>
        </a:gradFill>
        <a:effectLst/>
      </p:bgPr>
    </p:bg>
    <p:spTree>
      <p:nvGrpSpPr>
        <p:cNvPr id="1" name=""/>
        <p:cNvGrpSpPr/>
        <p:nvPr/>
      </p:nvGrpSpPr>
      <p:grpSpPr>
        <a:xfrm>
          <a:off x="0" y="0"/>
          <a:ext cx="0" cy="0"/>
          <a:chOff x="0" y="0"/>
          <a:chExt cx="0" cy="0"/>
        </a:xfrm>
      </p:grpSpPr>
      <p:sp>
        <p:nvSpPr>
          <p:cNvPr id="4" name="圆角矩形 3"/>
          <p:cNvSpPr/>
          <p:nvPr/>
        </p:nvSpPr>
        <p:spPr>
          <a:xfrm>
            <a:off x="435610" y="1887220"/>
            <a:ext cx="11489690" cy="3923665"/>
          </a:xfrm>
          <a:prstGeom prst="roundRect">
            <a:avLst>
              <a:gd name="adj" fmla="val 7616"/>
            </a:avLst>
          </a:prstGeom>
          <a:noFill/>
          <a:ln>
            <a:solidFill>
              <a:schemeClr val="bg1"/>
            </a:solidFill>
            <a:prstDash val="sysDot"/>
          </a:ln>
          <a:extLst>
            <a:ext uri="{909E8E84-426E-40DD-AFC4-6F175D3DCCD1}">
              <a14:hiddenFill xmlns:a14="http://schemas.microsoft.com/office/drawing/2010/main">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kern="2500" dirty="0">
              <a:solidFill>
                <a:schemeClr val="bg1"/>
              </a:solidFill>
              <a:latin typeface="思源黑体 ExtraLight" panose="020B0200000000000000" pitchFamily="34" charset="-122"/>
              <a:ea typeface="思源黑体 ExtraLight" panose="020B0200000000000000" pitchFamily="34" charset="-122"/>
            </a:endParaRPr>
          </a:p>
        </p:txBody>
      </p:sp>
      <p:sp>
        <p:nvSpPr>
          <p:cNvPr id="2" name="圆角矩形 3"/>
          <p:cNvSpPr/>
          <p:nvPr/>
        </p:nvSpPr>
        <p:spPr>
          <a:xfrm>
            <a:off x="661670" y="968375"/>
            <a:ext cx="6975475" cy="782320"/>
          </a:xfrm>
          <a:prstGeom prst="roundRect">
            <a:avLst>
              <a:gd name="adj" fmla="val 7616"/>
            </a:avLst>
          </a:prstGeom>
          <a:noFill/>
          <a:ln>
            <a:solidFill>
              <a:schemeClr val="bg1"/>
            </a:solidFill>
            <a:prstDash val="sysDot"/>
          </a:ln>
          <a:extLst>
            <a:ext uri="{909E8E84-426E-40DD-AFC4-6F175D3DCCD1}">
              <a14:hiddenFill xmlns:a14="http://schemas.microsoft.com/office/drawing/2010/main">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ID" altLang="zh-CN" sz="3200" kern="2500" dirty="0">
                <a:solidFill>
                  <a:schemeClr val="bg1"/>
                </a:solidFill>
                <a:latin typeface="思源黑体 ExtraLight" panose="020B0200000000000000" pitchFamily="34" charset="-122"/>
                <a:ea typeface="思源黑体 ExtraLight" panose="020B0200000000000000" pitchFamily="34" charset="-122"/>
              </a:rPr>
              <a:t>Tugas</a:t>
            </a:r>
          </a:p>
        </p:txBody>
      </p:sp>
      <p:sp>
        <p:nvSpPr>
          <p:cNvPr id="6" name="Text Box 5"/>
          <p:cNvSpPr txBox="1"/>
          <p:nvPr/>
        </p:nvSpPr>
        <p:spPr>
          <a:xfrm>
            <a:off x="6095365" y="797560"/>
            <a:ext cx="309880" cy="368300"/>
          </a:xfrm>
          <a:prstGeom prst="rect">
            <a:avLst/>
          </a:prstGeom>
          <a:noFill/>
        </p:spPr>
        <p:txBody>
          <a:bodyPr wrap="none" rtlCol="0">
            <a:spAutoFit/>
          </a:bodyPr>
          <a:lstStyle/>
          <a:p>
            <a:endParaRPr lang="en-US"/>
          </a:p>
        </p:txBody>
      </p:sp>
      <p:sp>
        <p:nvSpPr>
          <p:cNvPr id="11" name="Text Box 10"/>
          <p:cNvSpPr txBox="1"/>
          <p:nvPr/>
        </p:nvSpPr>
        <p:spPr>
          <a:xfrm>
            <a:off x="686435" y="2041525"/>
            <a:ext cx="11127740" cy="3784600"/>
          </a:xfrm>
          <a:prstGeom prst="rect">
            <a:avLst/>
          </a:prstGeom>
          <a:noFill/>
        </p:spPr>
        <p:txBody>
          <a:bodyPr wrap="square" rtlCol="0" anchor="t">
            <a:spAutoFit/>
          </a:bodyPr>
          <a:lstStyle/>
          <a:p>
            <a:r>
              <a:rPr lang="en-ID" sz="1000">
                <a:solidFill>
                  <a:schemeClr val="bg1"/>
                </a:solidFill>
              </a:rPr>
              <a:t>1. </a:t>
            </a:r>
            <a:r>
              <a:rPr sz="1000">
                <a:solidFill>
                  <a:schemeClr val="bg1"/>
                </a:solidFill>
              </a:rPr>
              <a:t>Sistem indentasi pada Python adalah...</a:t>
            </a:r>
          </a:p>
          <a:p>
            <a:pPr lvl="1"/>
            <a:r>
              <a:rPr sz="1000">
                <a:solidFill>
                  <a:schemeClr val="bg1"/>
                </a:solidFill>
              </a:rPr>
              <a:t>A. Blok program yang diletakkan dalam satu kesatuan menggunakan fungsi def</a:t>
            </a:r>
          </a:p>
          <a:p>
            <a:pPr lvl="1"/>
            <a:r>
              <a:rPr sz="1000">
                <a:solidFill>
                  <a:schemeClr val="bg1"/>
                </a:solidFill>
              </a:rPr>
              <a:t>B. Blok proram yang kode programnya ditulis dalam 1 kolom dari awal sampai akhir program</a:t>
            </a:r>
          </a:p>
          <a:p>
            <a:pPr lvl="1"/>
            <a:r>
              <a:rPr sz="1000">
                <a:solidFill>
                  <a:schemeClr val="bg1"/>
                </a:solidFill>
              </a:rPr>
              <a:t>C. Memisahkan blok blok program yang diletakkan satu / lebih spasi dari kolom suatu blok program</a:t>
            </a:r>
          </a:p>
          <a:p>
            <a:pPr lvl="1"/>
            <a:r>
              <a:rPr sz="1000">
                <a:solidFill>
                  <a:schemeClr val="bg1"/>
                </a:solidFill>
              </a:rPr>
              <a:t>D. Menyatukan blok program satu dengan blok program lainnya</a:t>
            </a:r>
          </a:p>
          <a:p>
            <a:endParaRPr sz="1000">
              <a:solidFill>
                <a:schemeClr val="bg1"/>
              </a:solidFill>
            </a:endParaRPr>
          </a:p>
          <a:p>
            <a:r>
              <a:rPr lang="en-ID" sz="1000">
                <a:solidFill>
                  <a:schemeClr val="bg1"/>
                </a:solidFill>
              </a:rPr>
              <a:t>2. </a:t>
            </a:r>
            <a:r>
              <a:rPr sz="1000">
                <a:solidFill>
                  <a:schemeClr val="bg1"/>
                </a:solidFill>
              </a:rPr>
              <a:t>Program-program yang ditulis dalam Python secara khas jauh lebih pendek dibandingkan dengan program-program C atau C++, karena beberapa pertimbangan...</a:t>
            </a:r>
          </a:p>
          <a:p>
            <a:pPr lvl="1"/>
            <a:r>
              <a:rPr sz="1000">
                <a:solidFill>
                  <a:schemeClr val="bg1"/>
                </a:solidFill>
              </a:rPr>
              <a:t>A. tipe data tingkat tinggi digunakan untuk menyatakan operasi kompleks dalam suatu statemen tunggal</a:t>
            </a:r>
          </a:p>
          <a:p>
            <a:pPr lvl="1"/>
            <a:r>
              <a:rPr sz="1000">
                <a:solidFill>
                  <a:schemeClr val="bg1"/>
                </a:solidFill>
              </a:rPr>
              <a:t>B. pengelompokan statemen telah selesai dengan indentasi sebagai pengganti dari pengurungan mulai dan akhiran</a:t>
            </a:r>
          </a:p>
          <a:p>
            <a:pPr lvl="1"/>
            <a:r>
              <a:rPr sz="1000">
                <a:solidFill>
                  <a:schemeClr val="bg1"/>
                </a:solidFill>
              </a:rPr>
              <a:t>C. tidak ada deklarasi-deklarasi argumentasi atau variabel yang diperlukan</a:t>
            </a:r>
          </a:p>
          <a:p>
            <a:pPr lvl="1"/>
            <a:r>
              <a:rPr sz="1000">
                <a:solidFill>
                  <a:schemeClr val="bg1"/>
                </a:solidFill>
              </a:rPr>
              <a:t>D. semua pernyataan benar</a:t>
            </a:r>
          </a:p>
          <a:p>
            <a:endParaRPr sz="1000">
              <a:solidFill>
                <a:schemeClr val="bg1"/>
              </a:solidFill>
            </a:endParaRPr>
          </a:p>
          <a:p>
            <a:r>
              <a:rPr lang="en-ID" sz="1000">
                <a:solidFill>
                  <a:schemeClr val="bg1"/>
                </a:solidFill>
              </a:rPr>
              <a:t>3. </a:t>
            </a:r>
            <a:r>
              <a:rPr sz="1000">
                <a:solidFill>
                  <a:schemeClr val="bg1"/>
                </a:solidFill>
              </a:rPr>
              <a:t>Untuk membuat sebaris komentar pada Python menggunakan tanda...</a:t>
            </a:r>
          </a:p>
          <a:p>
            <a:pPr lvl="1"/>
            <a:r>
              <a:rPr sz="1000">
                <a:solidFill>
                  <a:schemeClr val="bg1"/>
                </a:solidFill>
              </a:rPr>
              <a:t>A. {</a:t>
            </a:r>
          </a:p>
          <a:p>
            <a:pPr lvl="1"/>
            <a:r>
              <a:rPr sz="1000">
                <a:solidFill>
                  <a:schemeClr val="bg1"/>
                </a:solidFill>
              </a:rPr>
              <a:t>B. #</a:t>
            </a:r>
          </a:p>
          <a:p>
            <a:pPr lvl="1"/>
            <a:r>
              <a:rPr sz="1000">
                <a:solidFill>
                  <a:schemeClr val="bg1"/>
                </a:solidFill>
              </a:rPr>
              <a:t>C. [</a:t>
            </a:r>
          </a:p>
          <a:p>
            <a:pPr lvl="1"/>
            <a:r>
              <a:rPr sz="1000">
                <a:solidFill>
                  <a:schemeClr val="bg1"/>
                </a:solidFill>
              </a:rPr>
              <a:t>D. /*</a:t>
            </a:r>
          </a:p>
          <a:p>
            <a:r>
              <a:rPr sz="1000">
                <a:solidFill>
                  <a:schemeClr val="bg1"/>
                </a:solidFill>
              </a:rPr>
              <a:t>  </a:t>
            </a:r>
          </a:p>
          <a:p>
            <a:r>
              <a:rPr lang="en-ID" sz="1000">
                <a:solidFill>
                  <a:schemeClr val="bg1"/>
                </a:solidFill>
              </a:rPr>
              <a:t>4. </a:t>
            </a:r>
            <a:r>
              <a:rPr sz="1000">
                <a:solidFill>
                  <a:schemeClr val="bg1"/>
                </a:solidFill>
              </a:rPr>
              <a:t>Pendeklarasian variable beserta inisialisasi nilai dapat ditulis seperti statemen dibawah ini...</a:t>
            </a:r>
          </a:p>
          <a:p>
            <a:pPr lvl="1"/>
            <a:r>
              <a:rPr sz="1000">
                <a:solidFill>
                  <a:schemeClr val="bg1"/>
                </a:solidFill>
              </a:rPr>
              <a:t>A. a =&gt; 5</a:t>
            </a:r>
          </a:p>
          <a:p>
            <a:pPr lvl="1"/>
            <a:r>
              <a:rPr sz="1000">
                <a:solidFill>
                  <a:schemeClr val="bg1"/>
                </a:solidFill>
              </a:rPr>
              <a:t>B. a = 5</a:t>
            </a:r>
          </a:p>
          <a:p>
            <a:pPr lvl="1"/>
            <a:r>
              <a:rPr sz="1000">
                <a:solidFill>
                  <a:schemeClr val="bg1"/>
                </a:solidFill>
              </a:rPr>
              <a:t>C. kedua pilihan benar</a:t>
            </a:r>
          </a:p>
          <a:p>
            <a:pPr lvl="1"/>
            <a:r>
              <a:rPr sz="1000">
                <a:solidFill>
                  <a:schemeClr val="bg1"/>
                </a:solidFill>
              </a:rPr>
              <a:t>D. kedua pilihan salah</a:t>
            </a:r>
          </a:p>
          <a:p>
            <a:endParaRPr sz="100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6E1"/>
            </a:gs>
            <a:gs pos="79000">
              <a:srgbClr val="101BE1"/>
            </a:gs>
          </a:gsLst>
          <a:lin ang="14340000" scaled="0"/>
        </a:gradFill>
        <a:effectLst/>
      </p:bgPr>
    </p:bg>
    <p:spTree>
      <p:nvGrpSpPr>
        <p:cNvPr id="1" name=""/>
        <p:cNvGrpSpPr/>
        <p:nvPr/>
      </p:nvGrpSpPr>
      <p:grpSpPr>
        <a:xfrm>
          <a:off x="0" y="0"/>
          <a:ext cx="0" cy="0"/>
          <a:chOff x="0" y="0"/>
          <a:chExt cx="0" cy="0"/>
        </a:xfrm>
      </p:grpSpPr>
      <p:sp>
        <p:nvSpPr>
          <p:cNvPr id="4" name="圆角矩形 3"/>
          <p:cNvSpPr/>
          <p:nvPr/>
        </p:nvSpPr>
        <p:spPr>
          <a:xfrm>
            <a:off x="435610" y="1887220"/>
            <a:ext cx="11489690" cy="3923665"/>
          </a:xfrm>
          <a:prstGeom prst="roundRect">
            <a:avLst>
              <a:gd name="adj" fmla="val 7616"/>
            </a:avLst>
          </a:prstGeom>
          <a:noFill/>
          <a:ln>
            <a:solidFill>
              <a:schemeClr val="bg1"/>
            </a:solidFill>
            <a:prstDash val="sysDot"/>
          </a:ln>
          <a:extLst>
            <a:ext uri="{909E8E84-426E-40DD-AFC4-6F175D3DCCD1}">
              <a14:hiddenFill xmlns:a14="http://schemas.microsoft.com/office/drawing/2010/main">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kern="2500" dirty="0">
              <a:solidFill>
                <a:schemeClr val="bg1"/>
              </a:solidFill>
              <a:latin typeface="思源黑体 ExtraLight" panose="020B0200000000000000" pitchFamily="34" charset="-122"/>
              <a:ea typeface="思源黑体 ExtraLight" panose="020B0200000000000000" pitchFamily="34" charset="-122"/>
            </a:endParaRPr>
          </a:p>
        </p:txBody>
      </p:sp>
      <p:sp>
        <p:nvSpPr>
          <p:cNvPr id="2" name="圆角矩形 3"/>
          <p:cNvSpPr/>
          <p:nvPr/>
        </p:nvSpPr>
        <p:spPr>
          <a:xfrm>
            <a:off x="661670" y="968375"/>
            <a:ext cx="6975475" cy="782320"/>
          </a:xfrm>
          <a:prstGeom prst="roundRect">
            <a:avLst>
              <a:gd name="adj" fmla="val 7616"/>
            </a:avLst>
          </a:prstGeom>
          <a:noFill/>
          <a:ln>
            <a:solidFill>
              <a:schemeClr val="bg1"/>
            </a:solidFill>
            <a:prstDash val="sysDot"/>
          </a:ln>
          <a:extLst>
            <a:ext uri="{909E8E84-426E-40DD-AFC4-6F175D3DCCD1}">
              <a14:hiddenFill xmlns:a14="http://schemas.microsoft.com/office/drawing/2010/main">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ID" altLang="zh-CN" sz="3200" kern="2500" dirty="0">
                <a:solidFill>
                  <a:schemeClr val="bg1"/>
                </a:solidFill>
                <a:latin typeface="思源黑体 ExtraLight" panose="020B0200000000000000" pitchFamily="34" charset="-122"/>
                <a:ea typeface="思源黑体 ExtraLight" panose="020B0200000000000000" pitchFamily="34" charset="-122"/>
              </a:rPr>
              <a:t>Tugas</a:t>
            </a:r>
          </a:p>
        </p:txBody>
      </p:sp>
      <p:sp>
        <p:nvSpPr>
          <p:cNvPr id="6" name="Text Box 5"/>
          <p:cNvSpPr txBox="1"/>
          <p:nvPr/>
        </p:nvSpPr>
        <p:spPr>
          <a:xfrm>
            <a:off x="6095365" y="797560"/>
            <a:ext cx="309880" cy="368300"/>
          </a:xfrm>
          <a:prstGeom prst="rect">
            <a:avLst/>
          </a:prstGeom>
          <a:noFill/>
        </p:spPr>
        <p:txBody>
          <a:bodyPr wrap="none" rtlCol="0">
            <a:spAutoFit/>
          </a:bodyPr>
          <a:lstStyle/>
          <a:p>
            <a:endParaRPr lang="en-US"/>
          </a:p>
        </p:txBody>
      </p:sp>
      <p:sp>
        <p:nvSpPr>
          <p:cNvPr id="11" name="Text Box 10"/>
          <p:cNvSpPr txBox="1"/>
          <p:nvPr/>
        </p:nvSpPr>
        <p:spPr>
          <a:xfrm>
            <a:off x="686435" y="2041525"/>
            <a:ext cx="11127740" cy="1938992"/>
          </a:xfrm>
          <a:prstGeom prst="rect">
            <a:avLst/>
          </a:prstGeom>
          <a:noFill/>
        </p:spPr>
        <p:txBody>
          <a:bodyPr wrap="square" rtlCol="0" anchor="t">
            <a:spAutoFit/>
          </a:bodyPr>
          <a:lstStyle/>
          <a:p>
            <a:r>
              <a:rPr lang="en-ID" sz="1000" dirty="0">
                <a:solidFill>
                  <a:schemeClr val="bg1"/>
                </a:solidFill>
              </a:rPr>
              <a:t>5. </a:t>
            </a:r>
            <a:r>
              <a:rPr sz="1000" dirty="0" err="1">
                <a:solidFill>
                  <a:schemeClr val="bg1"/>
                </a:solidFill>
              </a:rPr>
              <a:t>Ketentuan</a:t>
            </a:r>
            <a:r>
              <a:rPr sz="1000" dirty="0">
                <a:solidFill>
                  <a:schemeClr val="bg1"/>
                </a:solidFill>
              </a:rPr>
              <a:t> </a:t>
            </a:r>
            <a:r>
              <a:rPr sz="1000" dirty="0" err="1">
                <a:solidFill>
                  <a:schemeClr val="bg1"/>
                </a:solidFill>
              </a:rPr>
              <a:t>mengenai</a:t>
            </a:r>
            <a:r>
              <a:rPr sz="1000" dirty="0">
                <a:solidFill>
                  <a:schemeClr val="bg1"/>
                </a:solidFill>
              </a:rPr>
              <a:t> variable </a:t>
            </a:r>
            <a:r>
              <a:rPr sz="1000" dirty="0" err="1">
                <a:solidFill>
                  <a:schemeClr val="bg1"/>
                </a:solidFill>
              </a:rPr>
              <a:t>dalam</a:t>
            </a:r>
            <a:r>
              <a:rPr sz="1000" dirty="0">
                <a:solidFill>
                  <a:schemeClr val="bg1"/>
                </a:solidFill>
              </a:rPr>
              <a:t> Python </a:t>
            </a:r>
            <a:r>
              <a:rPr sz="1000" dirty="0" err="1">
                <a:solidFill>
                  <a:schemeClr val="bg1"/>
                </a:solidFill>
              </a:rPr>
              <a:t>adalah</a:t>
            </a:r>
            <a:r>
              <a:rPr sz="1000" dirty="0">
                <a:solidFill>
                  <a:schemeClr val="bg1"/>
                </a:solidFill>
              </a:rPr>
              <a:t>...</a:t>
            </a:r>
          </a:p>
          <a:p>
            <a:pPr lvl="1"/>
            <a:r>
              <a:rPr sz="1000" dirty="0">
                <a:solidFill>
                  <a:schemeClr val="bg1"/>
                </a:solidFill>
              </a:rPr>
              <a:t>A. </a:t>
            </a:r>
            <a:r>
              <a:rPr sz="1000" dirty="0" err="1">
                <a:solidFill>
                  <a:schemeClr val="bg1"/>
                </a:solidFill>
              </a:rPr>
              <a:t>Variabel</a:t>
            </a:r>
            <a:r>
              <a:rPr sz="1000" dirty="0">
                <a:solidFill>
                  <a:schemeClr val="bg1"/>
                </a:solidFill>
              </a:rPr>
              <a:t> </a:t>
            </a:r>
            <a:r>
              <a:rPr sz="1000" dirty="0" err="1">
                <a:solidFill>
                  <a:schemeClr val="bg1"/>
                </a:solidFill>
              </a:rPr>
              <a:t>perlu</a:t>
            </a:r>
            <a:r>
              <a:rPr sz="1000" dirty="0">
                <a:solidFill>
                  <a:schemeClr val="bg1"/>
                </a:solidFill>
              </a:rPr>
              <a:t> </a:t>
            </a:r>
            <a:r>
              <a:rPr sz="1000" dirty="0" err="1">
                <a:solidFill>
                  <a:schemeClr val="bg1"/>
                </a:solidFill>
              </a:rPr>
              <a:t>dideklarasikan</a:t>
            </a:r>
            <a:r>
              <a:rPr sz="1000" dirty="0">
                <a:solidFill>
                  <a:schemeClr val="bg1"/>
                </a:solidFill>
              </a:rPr>
              <a:t> </a:t>
            </a:r>
            <a:r>
              <a:rPr sz="1000" dirty="0" err="1">
                <a:solidFill>
                  <a:schemeClr val="bg1"/>
                </a:solidFill>
              </a:rPr>
              <a:t>mempunyai</a:t>
            </a:r>
            <a:r>
              <a:rPr sz="1000" dirty="0">
                <a:solidFill>
                  <a:schemeClr val="bg1"/>
                </a:solidFill>
              </a:rPr>
              <a:t> </a:t>
            </a:r>
            <a:r>
              <a:rPr sz="1000" dirty="0" err="1">
                <a:solidFill>
                  <a:schemeClr val="bg1"/>
                </a:solidFill>
              </a:rPr>
              <a:t>tipe</a:t>
            </a:r>
            <a:r>
              <a:rPr sz="1000" dirty="0">
                <a:solidFill>
                  <a:schemeClr val="bg1"/>
                </a:solidFill>
              </a:rPr>
              <a:t> data </a:t>
            </a:r>
            <a:r>
              <a:rPr sz="1000" dirty="0" err="1">
                <a:solidFill>
                  <a:schemeClr val="bg1"/>
                </a:solidFill>
              </a:rPr>
              <a:t>tertentu</a:t>
            </a:r>
            <a:endParaRPr sz="1000" dirty="0">
              <a:solidFill>
                <a:schemeClr val="bg1"/>
              </a:solidFill>
            </a:endParaRPr>
          </a:p>
          <a:p>
            <a:pPr lvl="1"/>
            <a:r>
              <a:rPr sz="1000" dirty="0">
                <a:solidFill>
                  <a:schemeClr val="bg1"/>
                </a:solidFill>
              </a:rPr>
              <a:t>B. </a:t>
            </a:r>
            <a:r>
              <a:rPr sz="1000" dirty="0" err="1">
                <a:solidFill>
                  <a:schemeClr val="bg1"/>
                </a:solidFill>
              </a:rPr>
              <a:t>Sifatnya</a:t>
            </a:r>
            <a:r>
              <a:rPr sz="1000" dirty="0">
                <a:solidFill>
                  <a:schemeClr val="bg1"/>
                </a:solidFill>
              </a:rPr>
              <a:t> </a:t>
            </a:r>
            <a:r>
              <a:rPr sz="1000" dirty="0" err="1">
                <a:solidFill>
                  <a:schemeClr val="bg1"/>
                </a:solidFill>
              </a:rPr>
              <a:t>tidak</a:t>
            </a:r>
            <a:r>
              <a:rPr sz="1000" dirty="0">
                <a:solidFill>
                  <a:schemeClr val="bg1"/>
                </a:solidFill>
              </a:rPr>
              <a:t> case-sensitive</a:t>
            </a:r>
          </a:p>
          <a:p>
            <a:pPr lvl="1"/>
            <a:r>
              <a:rPr sz="1000" dirty="0">
                <a:solidFill>
                  <a:schemeClr val="bg1"/>
                </a:solidFill>
              </a:rPr>
              <a:t>C. </a:t>
            </a:r>
            <a:r>
              <a:rPr sz="1000" dirty="0" err="1">
                <a:solidFill>
                  <a:schemeClr val="bg1"/>
                </a:solidFill>
              </a:rPr>
              <a:t>Penulisan</a:t>
            </a:r>
            <a:r>
              <a:rPr sz="1000" dirty="0">
                <a:solidFill>
                  <a:schemeClr val="bg1"/>
                </a:solidFill>
              </a:rPr>
              <a:t> variable </a:t>
            </a:r>
            <a:r>
              <a:rPr sz="1000" dirty="0" err="1">
                <a:solidFill>
                  <a:schemeClr val="bg1"/>
                </a:solidFill>
              </a:rPr>
              <a:t>tidak</a:t>
            </a:r>
            <a:r>
              <a:rPr sz="1000" dirty="0">
                <a:solidFill>
                  <a:schemeClr val="bg1"/>
                </a:solidFill>
              </a:rPr>
              <a:t> </a:t>
            </a:r>
            <a:r>
              <a:rPr sz="1000" dirty="0" err="1">
                <a:solidFill>
                  <a:schemeClr val="bg1"/>
                </a:solidFill>
              </a:rPr>
              <a:t>boleh</a:t>
            </a:r>
            <a:r>
              <a:rPr sz="1000" dirty="0">
                <a:solidFill>
                  <a:schemeClr val="bg1"/>
                </a:solidFill>
              </a:rPr>
              <a:t> </a:t>
            </a:r>
            <a:r>
              <a:rPr sz="1000" dirty="0" err="1">
                <a:solidFill>
                  <a:schemeClr val="bg1"/>
                </a:solidFill>
              </a:rPr>
              <a:t>dipisah</a:t>
            </a:r>
            <a:r>
              <a:rPr sz="1000" dirty="0">
                <a:solidFill>
                  <a:schemeClr val="bg1"/>
                </a:solidFill>
              </a:rPr>
              <a:t> oleh </a:t>
            </a:r>
            <a:r>
              <a:rPr sz="1000" dirty="0" err="1">
                <a:solidFill>
                  <a:schemeClr val="bg1"/>
                </a:solidFill>
              </a:rPr>
              <a:t>spasi</a:t>
            </a:r>
            <a:endParaRPr sz="1000" dirty="0">
              <a:solidFill>
                <a:schemeClr val="bg1"/>
              </a:solidFill>
            </a:endParaRPr>
          </a:p>
          <a:p>
            <a:pPr lvl="1"/>
            <a:r>
              <a:rPr sz="1000" dirty="0">
                <a:solidFill>
                  <a:schemeClr val="bg1"/>
                </a:solidFill>
              </a:rPr>
              <a:t>D. </a:t>
            </a:r>
            <a:r>
              <a:rPr sz="1000" dirty="0" err="1">
                <a:solidFill>
                  <a:schemeClr val="bg1"/>
                </a:solidFill>
              </a:rPr>
              <a:t>Semua</a:t>
            </a:r>
            <a:r>
              <a:rPr sz="1000" dirty="0">
                <a:solidFill>
                  <a:schemeClr val="bg1"/>
                </a:solidFill>
              </a:rPr>
              <a:t> </a:t>
            </a:r>
            <a:r>
              <a:rPr sz="1000" dirty="0" err="1">
                <a:solidFill>
                  <a:schemeClr val="bg1"/>
                </a:solidFill>
              </a:rPr>
              <a:t>pilihan</a:t>
            </a:r>
            <a:r>
              <a:rPr sz="1000" dirty="0">
                <a:solidFill>
                  <a:schemeClr val="bg1"/>
                </a:solidFill>
              </a:rPr>
              <a:t> salah</a:t>
            </a:r>
          </a:p>
          <a:p>
            <a:endParaRPr sz="1000" dirty="0">
              <a:solidFill>
                <a:schemeClr val="bg1"/>
              </a:solidFill>
            </a:endParaRPr>
          </a:p>
          <a:p>
            <a:r>
              <a:rPr lang="en-ID" sz="1000" dirty="0">
                <a:solidFill>
                  <a:schemeClr val="bg1"/>
                </a:solidFill>
                <a:sym typeface="+mn-ea"/>
              </a:rPr>
              <a:t>6. </a:t>
            </a:r>
            <a:r>
              <a:rPr sz="1000" dirty="0">
                <a:solidFill>
                  <a:schemeClr val="bg1"/>
                </a:solidFill>
              </a:rPr>
              <a:t>Yang </a:t>
            </a:r>
            <a:r>
              <a:rPr sz="1000" dirty="0" err="1">
                <a:solidFill>
                  <a:schemeClr val="bg1"/>
                </a:solidFill>
              </a:rPr>
              <a:t>bukan</a:t>
            </a:r>
            <a:r>
              <a:rPr sz="1000" dirty="0">
                <a:solidFill>
                  <a:schemeClr val="bg1"/>
                </a:solidFill>
              </a:rPr>
              <a:t> keyword </a:t>
            </a:r>
            <a:r>
              <a:rPr sz="1000" dirty="0" err="1">
                <a:solidFill>
                  <a:schemeClr val="bg1"/>
                </a:solidFill>
              </a:rPr>
              <a:t>dalam</a:t>
            </a:r>
            <a:r>
              <a:rPr sz="1000" dirty="0">
                <a:solidFill>
                  <a:schemeClr val="bg1"/>
                </a:solidFill>
              </a:rPr>
              <a:t> Python </a:t>
            </a:r>
            <a:r>
              <a:rPr sz="1000" dirty="0" err="1">
                <a:solidFill>
                  <a:schemeClr val="bg1"/>
                </a:solidFill>
              </a:rPr>
              <a:t>adalah</a:t>
            </a:r>
            <a:r>
              <a:rPr sz="1000" dirty="0">
                <a:solidFill>
                  <a:schemeClr val="bg1"/>
                </a:solidFill>
              </a:rPr>
              <a:t>...</a:t>
            </a:r>
          </a:p>
          <a:p>
            <a:pPr lvl="1"/>
            <a:r>
              <a:rPr sz="1000" dirty="0">
                <a:solidFill>
                  <a:schemeClr val="bg1"/>
                </a:solidFill>
              </a:rPr>
              <a:t>A. Lambda</a:t>
            </a:r>
          </a:p>
          <a:p>
            <a:pPr lvl="1"/>
            <a:r>
              <a:rPr sz="1000" dirty="0">
                <a:solidFill>
                  <a:schemeClr val="bg1"/>
                </a:solidFill>
              </a:rPr>
              <a:t>B. elseif</a:t>
            </a:r>
          </a:p>
          <a:p>
            <a:pPr lvl="1"/>
            <a:r>
              <a:rPr sz="1000" dirty="0">
                <a:solidFill>
                  <a:schemeClr val="bg1"/>
                </a:solidFill>
              </a:rPr>
              <a:t>C. Return</a:t>
            </a:r>
          </a:p>
          <a:p>
            <a:pPr lvl="1"/>
            <a:r>
              <a:rPr sz="1000" dirty="0">
                <a:solidFill>
                  <a:schemeClr val="bg1"/>
                </a:solidFill>
              </a:rPr>
              <a:t>D. break</a:t>
            </a:r>
          </a:p>
          <a:p>
            <a:endParaRPr sz="1000" dirty="0">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6E1"/>
            </a:gs>
            <a:gs pos="79000">
              <a:srgbClr val="101BE1"/>
            </a:gs>
          </a:gsLst>
          <a:lin ang="14340000" scaled="0"/>
        </a:gradFill>
        <a:effectLst/>
      </p:bgPr>
    </p:bg>
    <p:spTree>
      <p:nvGrpSpPr>
        <p:cNvPr id="1" name=""/>
        <p:cNvGrpSpPr/>
        <p:nvPr/>
      </p:nvGrpSpPr>
      <p:grpSpPr>
        <a:xfrm>
          <a:off x="0" y="0"/>
          <a:ext cx="0" cy="0"/>
          <a:chOff x="0" y="0"/>
          <a:chExt cx="0" cy="0"/>
        </a:xfrm>
      </p:grpSpPr>
      <p:sp>
        <p:nvSpPr>
          <p:cNvPr id="4" name="圆角矩形 3"/>
          <p:cNvSpPr/>
          <p:nvPr/>
        </p:nvSpPr>
        <p:spPr>
          <a:xfrm>
            <a:off x="505460" y="1965960"/>
            <a:ext cx="11489690" cy="3835400"/>
          </a:xfrm>
          <a:prstGeom prst="roundRect">
            <a:avLst>
              <a:gd name="adj" fmla="val 7616"/>
            </a:avLst>
          </a:prstGeom>
          <a:noFill/>
          <a:ln>
            <a:solidFill>
              <a:schemeClr val="bg1"/>
            </a:solidFill>
            <a:prstDash val="sysDot"/>
          </a:ln>
          <a:extLst>
            <a:ext uri="{909E8E84-426E-40DD-AFC4-6F175D3DCCD1}">
              <a14:hiddenFill xmlns:a14="http://schemas.microsoft.com/office/drawing/2010/main">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600" b="0" i="0" u="none" strike="noStrike" kern="2500" cap="none" spc="0" normalizeH="0" baseline="0" noProof="0" dirty="0">
              <a:ln>
                <a:noFill/>
              </a:ln>
              <a:solidFill>
                <a:prstClr val="white"/>
              </a:solidFill>
              <a:effectLst/>
              <a:uLnTx/>
              <a:uFillTx/>
              <a:latin typeface="思源黑体 ExtraLight" panose="020B0200000000000000" pitchFamily="34" charset="-122"/>
              <a:ea typeface="思源黑体 ExtraLight" panose="020B0200000000000000" pitchFamily="34" charset="-122"/>
              <a:cs typeface="+mn-cs"/>
            </a:endParaRPr>
          </a:p>
        </p:txBody>
      </p:sp>
      <p:sp>
        <p:nvSpPr>
          <p:cNvPr id="2" name="圆角矩形 3"/>
          <p:cNvSpPr/>
          <p:nvPr/>
        </p:nvSpPr>
        <p:spPr>
          <a:xfrm>
            <a:off x="661670" y="968375"/>
            <a:ext cx="6975475" cy="782320"/>
          </a:xfrm>
          <a:prstGeom prst="roundRect">
            <a:avLst>
              <a:gd name="adj" fmla="val 7616"/>
            </a:avLst>
          </a:prstGeom>
          <a:noFill/>
          <a:ln>
            <a:solidFill>
              <a:schemeClr val="bg1"/>
            </a:solidFill>
            <a:prstDash val="sysDot"/>
          </a:ln>
          <a:extLst>
            <a:ext uri="{909E8E84-426E-40DD-AFC4-6F175D3DCCD1}">
              <a14:hiddenFill xmlns:a14="http://schemas.microsoft.com/office/drawing/2010/main">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altLang="zh-CN" sz="3200" b="0" i="0" u="none" strike="noStrike" kern="2500" cap="none" spc="0" normalizeH="0" baseline="0" noProof="0" dirty="0">
                <a:ln>
                  <a:noFill/>
                </a:ln>
                <a:solidFill>
                  <a:prstClr val="white"/>
                </a:solidFill>
                <a:effectLst/>
                <a:uLnTx/>
                <a:uFillTx/>
                <a:latin typeface="思源黑体 ExtraLight" panose="020B0200000000000000" pitchFamily="34" charset="-122"/>
                <a:ea typeface="思源黑体 ExtraLight" panose="020B0200000000000000" pitchFamily="34" charset="-122"/>
                <a:cs typeface="+mn-cs"/>
              </a:rPr>
              <a:t>Tugas</a:t>
            </a:r>
          </a:p>
        </p:txBody>
      </p:sp>
      <p:sp>
        <p:nvSpPr>
          <p:cNvPr id="6" name="Text Box 5"/>
          <p:cNvSpPr txBox="1"/>
          <p:nvPr/>
        </p:nvSpPr>
        <p:spPr>
          <a:xfrm>
            <a:off x="6095365" y="797560"/>
            <a:ext cx="309880" cy="36830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思源黑体 CN Light"/>
              <a:ea typeface="+mn-ea"/>
              <a:cs typeface="+mn-cs"/>
            </a:endParaRPr>
          </a:p>
        </p:txBody>
      </p:sp>
      <p:sp>
        <p:nvSpPr>
          <p:cNvPr id="100" name="Text Box 99"/>
          <p:cNvSpPr txBox="1"/>
          <p:nvPr/>
        </p:nvSpPr>
        <p:spPr>
          <a:xfrm>
            <a:off x="715010" y="2246630"/>
            <a:ext cx="11070590" cy="3169285"/>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sz="1000" dirty="0">
                <a:solidFill>
                  <a:prstClr val="white"/>
                </a:solidFill>
                <a:latin typeface="Calibri" panose="020F0502020204030204" charset="0"/>
                <a:ea typeface="SimSun" panose="02010600030101010101" pitchFamily="2" charset="-122"/>
                <a:cs typeface="Times New Roman" panose="02020603050405020304" charset="0"/>
              </a:rPr>
              <a:t>7</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Interpreter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dapat</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memberitahu</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tipe</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data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dari</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nilai</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yang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dituliskan</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yaitu</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dengan</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menggunakan</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fungsi</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built_in</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A.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tipe</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B. type()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C.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type_data</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D.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tipe</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sz="1000" dirty="0">
                <a:solidFill>
                  <a:prstClr val="white"/>
                </a:solidFill>
                <a:latin typeface="Calibri" panose="020F0502020204030204" charset="0"/>
                <a:ea typeface="SimSun" panose="02010600030101010101" pitchFamily="2" charset="-122"/>
                <a:cs typeface="Times New Roman" panose="02020603050405020304" charset="0"/>
              </a:rPr>
              <a:t>8</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Angka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desimal</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dengan</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tanda</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dibelakang</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angka</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&gt;&gt;&gt; type (6.5),</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dikenal</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dengan</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bilangan</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A.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Pecahan</a:t>
            </a:r>
            <a:endPar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B. Float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C. Floating point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D.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Semua</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Benar</a:t>
            </a:r>
            <a:endPar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id-ID" sz="1000" dirty="0">
                <a:solidFill>
                  <a:prstClr val="white"/>
                </a:solidFill>
                <a:latin typeface="Calibri" panose="020F0502020204030204" charset="0"/>
                <a:ea typeface="SimSun" panose="02010600030101010101" pitchFamily="2" charset="-122"/>
                <a:cs typeface="Times New Roman" panose="02020603050405020304" charset="0"/>
              </a:rPr>
              <a:t>9</a:t>
            </a:r>
            <a:r>
              <a:rPr kumimoji="0" lang="en-ID"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Penulisan</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nilai</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string pada python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menggunakan</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A.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tanda</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petik</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satu</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 ' )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B.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tanda</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petik</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dua</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 “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C. A dan B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benar</a:t>
            </a:r>
            <a:endPar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D. A dan B salah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6E1"/>
            </a:gs>
            <a:gs pos="79000">
              <a:srgbClr val="101BE1"/>
            </a:gs>
          </a:gsLst>
          <a:lin ang="14340000" scaled="0"/>
        </a:gradFill>
        <a:effectLst/>
      </p:bgPr>
    </p:bg>
    <p:spTree>
      <p:nvGrpSpPr>
        <p:cNvPr id="1" name=""/>
        <p:cNvGrpSpPr/>
        <p:nvPr/>
      </p:nvGrpSpPr>
      <p:grpSpPr>
        <a:xfrm>
          <a:off x="0" y="0"/>
          <a:ext cx="0" cy="0"/>
          <a:chOff x="0" y="0"/>
          <a:chExt cx="0" cy="0"/>
        </a:xfrm>
      </p:grpSpPr>
      <p:sp>
        <p:nvSpPr>
          <p:cNvPr id="4" name="圆角矩形 3"/>
          <p:cNvSpPr/>
          <p:nvPr/>
        </p:nvSpPr>
        <p:spPr>
          <a:xfrm>
            <a:off x="505460" y="1965960"/>
            <a:ext cx="11489690" cy="3835400"/>
          </a:xfrm>
          <a:prstGeom prst="roundRect">
            <a:avLst>
              <a:gd name="adj" fmla="val 7616"/>
            </a:avLst>
          </a:prstGeom>
          <a:noFill/>
          <a:ln>
            <a:solidFill>
              <a:schemeClr val="bg1"/>
            </a:solidFill>
            <a:prstDash val="sysDot"/>
          </a:ln>
          <a:extLst>
            <a:ext uri="{909E8E84-426E-40DD-AFC4-6F175D3DCCD1}">
              <a14:hiddenFill xmlns:a14="http://schemas.microsoft.com/office/drawing/2010/main">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600" b="0" i="0" u="none" strike="noStrike" kern="2500" cap="none" spc="0" normalizeH="0" baseline="0" noProof="0" dirty="0">
              <a:ln>
                <a:noFill/>
              </a:ln>
              <a:solidFill>
                <a:prstClr val="white"/>
              </a:solidFill>
              <a:effectLst/>
              <a:uLnTx/>
              <a:uFillTx/>
              <a:latin typeface="思源黑体 ExtraLight" panose="020B0200000000000000" pitchFamily="34" charset="-122"/>
              <a:ea typeface="思源黑体 ExtraLight" panose="020B0200000000000000" pitchFamily="34" charset="-122"/>
              <a:cs typeface="+mn-cs"/>
            </a:endParaRPr>
          </a:p>
        </p:txBody>
      </p:sp>
      <p:sp>
        <p:nvSpPr>
          <p:cNvPr id="2" name="圆角矩形 3"/>
          <p:cNvSpPr/>
          <p:nvPr/>
        </p:nvSpPr>
        <p:spPr>
          <a:xfrm>
            <a:off x="661670" y="968375"/>
            <a:ext cx="6975475" cy="782320"/>
          </a:xfrm>
          <a:prstGeom prst="roundRect">
            <a:avLst>
              <a:gd name="adj" fmla="val 7616"/>
            </a:avLst>
          </a:prstGeom>
          <a:noFill/>
          <a:ln>
            <a:solidFill>
              <a:schemeClr val="bg1"/>
            </a:solidFill>
            <a:prstDash val="sysDot"/>
          </a:ln>
          <a:extLst>
            <a:ext uri="{909E8E84-426E-40DD-AFC4-6F175D3DCCD1}">
              <a14:hiddenFill xmlns:a14="http://schemas.microsoft.com/office/drawing/2010/main">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altLang="zh-CN" sz="3200" b="0" i="0" u="none" strike="noStrike" kern="2500" cap="none" spc="0" normalizeH="0" baseline="0" noProof="0" dirty="0">
                <a:ln>
                  <a:noFill/>
                </a:ln>
                <a:solidFill>
                  <a:prstClr val="white"/>
                </a:solidFill>
                <a:effectLst/>
                <a:uLnTx/>
                <a:uFillTx/>
                <a:latin typeface="思源黑体 ExtraLight" panose="020B0200000000000000" pitchFamily="34" charset="-122"/>
                <a:ea typeface="思源黑体 ExtraLight" panose="020B0200000000000000" pitchFamily="34" charset="-122"/>
                <a:cs typeface="+mn-cs"/>
              </a:rPr>
              <a:t>Tugas</a:t>
            </a:r>
          </a:p>
        </p:txBody>
      </p:sp>
      <p:sp>
        <p:nvSpPr>
          <p:cNvPr id="6" name="Text Box 5"/>
          <p:cNvSpPr txBox="1"/>
          <p:nvPr/>
        </p:nvSpPr>
        <p:spPr>
          <a:xfrm>
            <a:off x="6095365" y="797560"/>
            <a:ext cx="309880" cy="36830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思源黑体 CN Light"/>
              <a:ea typeface="+mn-ea"/>
              <a:cs typeface="+mn-cs"/>
            </a:endParaRPr>
          </a:p>
        </p:txBody>
      </p:sp>
      <p:sp>
        <p:nvSpPr>
          <p:cNvPr id="100" name="Text Box 99"/>
          <p:cNvSpPr txBox="1"/>
          <p:nvPr/>
        </p:nvSpPr>
        <p:spPr>
          <a:xfrm>
            <a:off x="715010" y="2246630"/>
            <a:ext cx="11070590" cy="2091690"/>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1000" dirty="0">
                <a:solidFill>
                  <a:prstClr val="white"/>
                </a:solidFill>
                <a:latin typeface="Calibri" panose="020F0502020204030204" charset="0"/>
                <a:ea typeface="SimSun" panose="02010600030101010101" pitchFamily="2" charset="-122"/>
                <a:cs typeface="Times New Roman" panose="02020603050405020304" charset="0"/>
              </a:rPr>
              <a:t>10</a:t>
            </a:r>
            <a:r>
              <a:rPr kumimoji="0" lang="en-ID"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instruksi</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berikut</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&gt;&gt;&gt; print (5.21 + 6.234)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apakah</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diperbolehkan</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dan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mengeluarkan</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output...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A. 11.444</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B. 5.21 + 6.234</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C. "5.21 + 6.234"</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D. Error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ANSWER: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d-ID" sz="1000" dirty="0">
                <a:solidFill>
                  <a:prstClr val="white"/>
                </a:solidFill>
                <a:latin typeface="Calibri" panose="020F0502020204030204" charset="0"/>
                <a:ea typeface="SimSun" panose="02010600030101010101" pitchFamily="2" charset="-122"/>
                <a:cs typeface="Times New Roman" panose="02020603050405020304" charset="0"/>
              </a:rPr>
              <a:t>11</a:t>
            </a:r>
            <a:r>
              <a:rPr kumimoji="0" lang="en-ID"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Program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berikut</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:&gt;&gt;&gt; kata =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Gunadarma</a:t>
            </a: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 &gt;&gt;&gt; kata [4:]...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A. Guna</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B.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darma</a:t>
            </a:r>
            <a:endPar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C.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darm</a:t>
            </a:r>
            <a:endPar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D. </a:t>
            </a:r>
            <a:r>
              <a:rPr kumimoji="0" sz="1000" b="0" i="0" u="none" strike="noStrike" kern="1200" cap="none" spc="0" normalizeH="0" baseline="0" noProof="0" dirty="0" err="1">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arma</a:t>
            </a:r>
            <a:endPar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white"/>
                </a:solidFill>
                <a:effectLst/>
                <a:uLnTx/>
                <a:uFillTx/>
                <a:latin typeface="Calibri" panose="020F0502020204030204" charset="0"/>
                <a:ea typeface="SimSun" panose="02010600030101010101" pitchFamily="2" charset="-122"/>
                <a:cs typeface="Times New Roman" panose="02020603050405020304" charset="0"/>
              </a:rPr>
              <a:t>ANSWER: B</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3"/>
          <a:stretch>
            <a:fillRect/>
          </a:stretch>
        </p:blipFill>
        <p:spPr>
          <a:xfrm>
            <a:off x="3175" y="0"/>
            <a:ext cx="12188825" cy="6858000"/>
          </a:xfrm>
          <a:prstGeom prst="rect">
            <a:avLst/>
          </a:prstGeom>
        </p:spPr>
      </p:pic>
      <p:sp>
        <p:nvSpPr>
          <p:cNvPr id="34" name="矩形 33"/>
          <p:cNvSpPr/>
          <p:nvPr/>
        </p:nvSpPr>
        <p:spPr>
          <a:xfrm>
            <a:off x="9441400" y="5874385"/>
            <a:ext cx="2669540" cy="829945"/>
          </a:xfrm>
          <a:prstGeom prst="rect">
            <a:avLst/>
          </a:prstGeom>
          <a:noFill/>
          <a:ln w="12700">
            <a:noFill/>
          </a:ln>
          <a:effectLst/>
        </p:spPr>
        <p:txBody>
          <a:bodyPr wrap="square">
            <a:spAutoFit/>
          </a:bodyPr>
          <a:lstStyle/>
          <a:p>
            <a:pPr algn="just">
              <a:lnSpc>
                <a:spcPct val="100000"/>
              </a:lnSpc>
            </a:pPr>
            <a:r>
              <a:rPr lang="en-US" sz="1200" kern="2500" dirty="0">
                <a:ln>
                  <a:noFill/>
                </a:ln>
                <a:solidFill>
                  <a:schemeClr val="bg1"/>
                </a:solidFill>
                <a:effectLst/>
                <a:uFillTx/>
                <a:latin typeface="Arial Black" panose="020B0A04020102020204" pitchFamily="34" charset="0"/>
                <a:ea typeface="Verdana" panose="020B0604030504040204" pitchFamily="34" charset="0"/>
                <a:cs typeface="庞门正道标题体" panose="02010600030101010101" charset="-122"/>
              </a:rPr>
              <a:t>Tim </a:t>
            </a:r>
            <a:r>
              <a:rPr lang="en-US" sz="1200" kern="2500" dirty="0" err="1">
                <a:ln>
                  <a:noFill/>
                </a:ln>
                <a:solidFill>
                  <a:schemeClr val="bg1"/>
                </a:solidFill>
                <a:effectLst/>
                <a:uFillTx/>
                <a:latin typeface="Arial Black" panose="020B0A04020102020204" pitchFamily="34" charset="0"/>
                <a:ea typeface="Verdana" panose="020B0604030504040204" pitchFamily="34" charset="0"/>
                <a:cs typeface="庞门正道标题体" panose="02010600030101010101" charset="-122"/>
              </a:rPr>
              <a:t>Penyusun</a:t>
            </a:r>
            <a:r>
              <a:rPr lang="en-US" sz="1200" kern="2500" dirty="0">
                <a:ln>
                  <a:noFill/>
                </a:ln>
                <a:solidFill>
                  <a:schemeClr val="bg1"/>
                </a:solidFill>
                <a:effectLst/>
                <a:uFillTx/>
                <a:latin typeface="Arial Black" panose="020B0A04020102020204" pitchFamily="34" charset="0"/>
                <a:ea typeface="Verdana" panose="020B0604030504040204" pitchFamily="34" charset="0"/>
                <a:cs typeface="庞门正道标题体" panose="02010600030101010101" charset="-122"/>
              </a:rPr>
              <a:t>:</a:t>
            </a:r>
          </a:p>
          <a:p>
            <a:pPr algn="just">
              <a:lnSpc>
                <a:spcPct val="100000"/>
              </a:lnSpc>
            </a:pPr>
            <a:r>
              <a:rPr lang="en-US" sz="1200" kern="2500" dirty="0">
                <a:solidFill>
                  <a:schemeClr val="bg1"/>
                </a:solidFill>
                <a:latin typeface="Arial Black" panose="020B0A04020102020204" pitchFamily="34" charset="0"/>
                <a:ea typeface="Verdana" panose="020B0604030504040204" pitchFamily="34" charset="0"/>
                <a:cs typeface="庞门正道标题体" panose="02010600030101010101" charset="-122"/>
              </a:rPr>
              <a:t>1.</a:t>
            </a:r>
            <a:r>
              <a:rPr lang="id-ID" altLang="en-US" sz="1200" kern="2500" dirty="0">
                <a:solidFill>
                  <a:schemeClr val="bg1"/>
                </a:solidFill>
                <a:latin typeface="Arial Black" panose="020B0A04020102020204" pitchFamily="34" charset="0"/>
                <a:ea typeface="Verdana" panose="020B0604030504040204" pitchFamily="34" charset="0"/>
                <a:cs typeface="庞门正道标题体" panose="02010600030101010101" charset="-122"/>
              </a:rPr>
              <a:t> Dini Triasanti</a:t>
            </a:r>
            <a:endParaRPr lang="en-US" sz="1200" kern="2500" dirty="0">
              <a:solidFill>
                <a:schemeClr val="bg1"/>
              </a:solidFill>
              <a:latin typeface="Arial Black" panose="020B0A04020102020204" pitchFamily="34" charset="0"/>
              <a:ea typeface="Verdana" panose="020B0604030504040204" pitchFamily="34" charset="0"/>
              <a:cs typeface="庞门正道标题体" panose="02010600030101010101" charset="-122"/>
            </a:endParaRPr>
          </a:p>
          <a:p>
            <a:pPr algn="just">
              <a:lnSpc>
                <a:spcPct val="100000"/>
              </a:lnSpc>
            </a:pPr>
            <a:r>
              <a:rPr lang="en-US" sz="1200" kern="2500" dirty="0">
                <a:ln>
                  <a:noFill/>
                </a:ln>
                <a:solidFill>
                  <a:schemeClr val="bg1"/>
                </a:solidFill>
                <a:effectLst/>
                <a:uFillTx/>
                <a:latin typeface="Arial Black" panose="020B0A04020102020204" pitchFamily="34" charset="0"/>
                <a:ea typeface="Verdana" panose="020B0604030504040204" pitchFamily="34" charset="0"/>
                <a:cs typeface="庞门正道标题体" panose="02010600030101010101" charset="-122"/>
              </a:rPr>
              <a:t>2.</a:t>
            </a:r>
          </a:p>
          <a:p>
            <a:pPr algn="just">
              <a:lnSpc>
                <a:spcPct val="100000"/>
              </a:lnSpc>
            </a:pPr>
            <a:r>
              <a:rPr lang="en-US" sz="1200" kern="2500" dirty="0">
                <a:solidFill>
                  <a:schemeClr val="bg1"/>
                </a:solidFill>
                <a:latin typeface="Arial Black" panose="020B0A04020102020204" pitchFamily="34" charset="0"/>
                <a:ea typeface="Verdana" panose="020B0604030504040204" pitchFamily="34" charset="0"/>
                <a:cs typeface="庞门正道标题体" panose="02010600030101010101" charset="-122"/>
              </a:rPr>
              <a:t>3</a:t>
            </a:r>
            <a:endParaRPr lang="en-US" sz="1200" kern="2500" dirty="0">
              <a:ln>
                <a:noFill/>
              </a:ln>
              <a:solidFill>
                <a:schemeClr val="bg1"/>
              </a:solidFill>
              <a:effectLst/>
              <a:uFillTx/>
              <a:latin typeface="Arial Black" panose="020B0A04020102020204" pitchFamily="34" charset="0"/>
              <a:ea typeface="Verdana" panose="020B0604030504040204" pitchFamily="34" charset="0"/>
              <a:cs typeface="庞门正道标题体" panose="02010600030101010101" charset="-122"/>
            </a:endParaRPr>
          </a:p>
        </p:txBody>
      </p:sp>
      <p:sp>
        <p:nvSpPr>
          <p:cNvPr id="7" name="矩形 6"/>
          <p:cNvSpPr/>
          <p:nvPr/>
        </p:nvSpPr>
        <p:spPr>
          <a:xfrm>
            <a:off x="922020" y="1990725"/>
            <a:ext cx="5366238" cy="2400657"/>
          </a:xfrm>
          <a:prstGeom prst="rect">
            <a:avLst/>
          </a:prstGeom>
          <a:noFill/>
          <a:ln w="12700">
            <a:noFill/>
          </a:ln>
          <a:effectLst/>
        </p:spPr>
        <p:txBody>
          <a:bodyPr wrap="square">
            <a:spAutoFit/>
          </a:bodyPr>
          <a:lstStyle/>
          <a:p>
            <a:pPr algn="l">
              <a:lnSpc>
                <a:spcPct val="100000"/>
              </a:lnSpc>
            </a:pPr>
            <a:r>
              <a:rPr lang="en-US" altLang="zh-CN" sz="7500" b="1" kern="2500" cap="all" dirty="0" err="1">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rPr>
              <a:t>Terima</a:t>
            </a:r>
            <a:endParaRPr lang="en-US" altLang="zh-CN" sz="7500" b="1" kern="2500" cap="all" dirty="0">
              <a:solidFill>
                <a:schemeClr val="bg1"/>
              </a:solidFill>
              <a:effectLst>
                <a:outerShdw blurRad="25400" dist="25400" dir="2700000" algn="tl" rotWithShape="0">
                  <a:prstClr val="black">
                    <a:alpha val="20000"/>
                  </a:prstClr>
                </a:outerShdw>
              </a:effectLst>
              <a:latin typeface="思源宋体 CN Heavy" panose="02020900000000000000" charset="-122"/>
              <a:ea typeface="思源宋体 CN Heavy" panose="02020900000000000000" charset="-122"/>
              <a:cs typeface="庞门正道标题体" panose="02010600030101010101" charset="-122"/>
            </a:endParaRPr>
          </a:p>
          <a:p>
            <a:pPr algn="l">
              <a:lnSpc>
                <a:spcPct val="100000"/>
              </a:lnSpc>
            </a:pPr>
            <a:r>
              <a:rPr lang="en-US" altLang="zh-CN" sz="7500" b="1" kern="2500" cap="all" dirty="0" err="1">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rPr>
              <a:t>kasih</a:t>
            </a:r>
            <a:endParaRPr lang="zh-CN" sz="7500" b="1" kern="2500" cap="all" dirty="0">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endParaRPr>
          </a:p>
        </p:txBody>
      </p:sp>
      <p:grpSp>
        <p:nvGrpSpPr>
          <p:cNvPr id="9" name="Group 8"/>
          <p:cNvGrpSpPr/>
          <p:nvPr/>
        </p:nvGrpSpPr>
        <p:grpSpPr>
          <a:xfrm>
            <a:off x="81060" y="5874385"/>
            <a:ext cx="6967074" cy="958594"/>
            <a:chOff x="81060" y="5874385"/>
            <a:chExt cx="6967074" cy="958594"/>
          </a:xfrm>
        </p:grpSpPr>
        <p:sp>
          <p:nvSpPr>
            <p:cNvPr id="33" name="矩形 32"/>
            <p:cNvSpPr/>
            <p:nvPr/>
          </p:nvSpPr>
          <p:spPr>
            <a:xfrm>
              <a:off x="1049240" y="6115546"/>
              <a:ext cx="5998894" cy="584775"/>
            </a:xfrm>
            <a:prstGeom prst="rect">
              <a:avLst/>
            </a:prstGeom>
            <a:noFill/>
            <a:effectLst/>
            <a:extLst>
              <a:ext uri="{909E8E84-426E-40DD-AFC4-6F175D3DCCD1}">
                <a14:hiddenFill xmlns:a14="http://schemas.microsoft.com/office/drawing/2010/main">
                  <a:solidFill>
                    <a:srgbClr val="0AF2F7"/>
                  </a:solidFill>
                </a14:hiddenFill>
              </a:ext>
            </a:extLst>
          </p:spPr>
          <p:txBody>
            <a:bodyPr wrap="square">
              <a:spAutoFit/>
            </a:bodyPr>
            <a:lstStyle/>
            <a:p>
              <a:pPr algn="l">
                <a:lnSpc>
                  <a:spcPct val="100000"/>
                </a:lnSpc>
              </a:pPr>
              <a:r>
                <a:rPr lang="en-US" altLang="zh-CN" sz="1600" b="1" kern="2500" cap="all" dirty="0">
                  <a:latin typeface="Trebuchet MS" panose="020B0603020202020204" pitchFamily="34" charset="0"/>
                  <a:ea typeface="思源黑体 CN Bold" panose="020B0800000000000000" charset="-122"/>
                  <a:cs typeface="思源黑体 CN Bold" panose="020B0800000000000000" charset="-122"/>
                </a:rPr>
                <a:t>PROGRAM STUDI INFORMATIKA</a:t>
              </a:r>
            </a:p>
            <a:p>
              <a:pPr algn="l">
                <a:lnSpc>
                  <a:spcPct val="100000"/>
                </a:lnSpc>
              </a:pPr>
              <a:r>
                <a:rPr lang="en-US" altLang="zh-CN" sz="1600" b="1" kern="2500" cap="all" dirty="0">
                  <a:effectLst/>
                  <a:uFillTx/>
                  <a:latin typeface="Trebuchet MS" panose="020B0603020202020204" pitchFamily="34" charset="0"/>
                  <a:ea typeface="思源黑体 CN Bold" panose="020B0800000000000000" charset="-122"/>
                  <a:cs typeface="思源黑体 CN Bold" panose="020B0800000000000000" charset="-122"/>
                </a:rPr>
                <a:t>UNIVERSITAS GUNADARMA</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0" y="5874385"/>
              <a:ext cx="968180" cy="958594"/>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6870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727200" y="1351280"/>
            <a:ext cx="9521190" cy="3693160"/>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sz="1600" dirty="0">
                <a:latin typeface="思源黑体 CN Regular" panose="020B0500000000000000" charset="-122"/>
                <a:ea typeface="思源黑体 CN Regular" panose="020B0500000000000000" charset="-122"/>
                <a:cs typeface="+mn-ea"/>
                <a:sym typeface="+mn-lt"/>
              </a:rPr>
              <a:t>Bahasa pemograman Python adalah bahasa pemograman yang mudah dibaca dan terstruktur, hal ini karena digunakannya sistem indentasi. Yaitu memisahkan blok - blok program dengan susunan indentasi. Jadi untuk memasukan sub - sub program dalam suatu blok, sub - sub program tersebut diletakkan satu atau lebih spasi dari kolom suatu blok program.</a:t>
            </a:r>
          </a:p>
          <a:p>
            <a:pPr indent="0" algn="just">
              <a:lnSpc>
                <a:spcPct val="150000"/>
              </a:lnSpc>
              <a:buFont typeface="Arial" panose="020B0604020202020204" pitchFamily="34" charset="0"/>
              <a:buNone/>
            </a:pPr>
            <a:r>
              <a:rPr sz="1600" dirty="0">
                <a:latin typeface="思源黑体 CN Regular" panose="020B0500000000000000" charset="-122"/>
                <a:ea typeface="思源黑体 CN Regular" panose="020B0500000000000000" charset="-122"/>
                <a:cs typeface="+mn-ea"/>
                <a:sym typeface="+mn-lt"/>
              </a:rPr>
              <a:t>Python memiliki sedikit perbedaan pada cara penulisan program dengan bahasa pemrograman yang lain seperti C/Java. Kalau pada C/Java menggunakan tanda kurung sebagai pemisah blok program, di Python kita hanya menggunakan spasi sebagai pemisah blok program yang biasa disebut sebagai Indentasi.</a:t>
            </a:r>
          </a:p>
          <a:p>
            <a:pPr indent="0" algn="just">
              <a:lnSpc>
                <a:spcPct val="150000"/>
              </a:lnSpc>
              <a:buFont typeface="Arial" panose="020B0604020202020204" pitchFamily="34" charset="0"/>
              <a:buNone/>
            </a:pPr>
            <a:r>
              <a:rPr sz="1600" dirty="0">
                <a:latin typeface="思源黑体 CN Regular" panose="020B0500000000000000" charset="-122"/>
                <a:ea typeface="思源黑体 CN Regular" panose="020B0500000000000000" charset="-122"/>
                <a:cs typeface="+mn-ea"/>
                <a:sym typeface="+mn-lt"/>
              </a:rPr>
              <a:t>Karena Python menjalankan perintah secara berurutan, maka </a:t>
            </a:r>
            <a:r>
              <a:rPr lang="en-ID" sz="1600" dirty="0">
                <a:latin typeface="思源黑体 CN Regular" panose="020B0500000000000000" charset="-122"/>
                <a:ea typeface="思源黑体 CN Regular" panose="020B0500000000000000" charset="-122"/>
                <a:cs typeface="+mn-ea"/>
                <a:sym typeface="+mn-lt"/>
              </a:rPr>
              <a:t>pembuat program </a:t>
            </a:r>
            <a:r>
              <a:rPr sz="1600" dirty="0">
                <a:latin typeface="思源黑体 CN Regular" panose="020B0500000000000000" charset="-122"/>
                <a:ea typeface="思源黑体 CN Regular" panose="020B0500000000000000" charset="-122"/>
                <a:cs typeface="+mn-ea"/>
                <a:sym typeface="+mn-lt"/>
              </a:rPr>
              <a:t>harus pintar menyusun perintah agar mendapatkan hasil seperti yang diinginkan.</a:t>
            </a:r>
          </a:p>
        </p:txBody>
      </p:sp>
      <p:sp>
        <p:nvSpPr>
          <p:cNvPr id="3" name="文本框 14"/>
          <p:cNvSpPr txBox="1"/>
          <p:nvPr/>
        </p:nvSpPr>
        <p:spPr>
          <a:xfrm>
            <a:off x="191198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Aturan Penulisan pada Python - Indentasi</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6870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688465" y="1197610"/>
            <a:ext cx="9559925" cy="2077085"/>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dirty="0">
                <a:latin typeface="思源黑体 CN Regular" panose="020B0500000000000000" charset="-122"/>
                <a:ea typeface="思源黑体 CN Regular" panose="020B0500000000000000" charset="-122"/>
                <a:cs typeface="+mn-ea"/>
                <a:sym typeface="+mn-lt"/>
              </a:rPr>
              <a:t>Contoh Indentasi pada Python yang </a:t>
            </a:r>
            <a:r>
              <a:rPr lang="en-ID" b="1" u="sng" dirty="0">
                <a:latin typeface="思源黑体 CN Regular" panose="020B0500000000000000" charset="-122"/>
                <a:ea typeface="思源黑体 CN Regular" panose="020B0500000000000000" charset="-122"/>
                <a:cs typeface="+mn-ea"/>
                <a:sym typeface="+mn-lt"/>
              </a:rPr>
              <a:t>tidak dianjurkan</a:t>
            </a:r>
            <a:r>
              <a:rPr lang="en-ID" dirty="0">
                <a:latin typeface="思源黑体 CN Regular" panose="020B0500000000000000" charset="-122"/>
                <a:ea typeface="思源黑体 CN Regular" panose="020B0500000000000000" charset="-122"/>
                <a:cs typeface="+mn-ea"/>
                <a:sym typeface="+mn-lt"/>
              </a:rPr>
              <a:t> namun </a:t>
            </a:r>
            <a:r>
              <a:rPr lang="en-ID" b="1" dirty="0">
                <a:latin typeface="思源黑体 CN Regular" panose="020B0500000000000000" charset="-122"/>
                <a:ea typeface="思源黑体 CN Regular" panose="020B0500000000000000" charset="-122"/>
                <a:cs typeface="+mn-ea"/>
                <a:sym typeface="+mn-lt"/>
              </a:rPr>
              <a:t>m</a:t>
            </a:r>
            <a:r>
              <a:rPr lang="en-ID" b="1" u="sng" dirty="0">
                <a:latin typeface="思源黑体 CN Regular" panose="020B0500000000000000" charset="-122"/>
                <a:ea typeface="思源黑体 CN Regular" panose="020B0500000000000000" charset="-122"/>
                <a:cs typeface="+mn-ea"/>
                <a:sym typeface="+mn-lt"/>
              </a:rPr>
              <a:t>enurut python benar</a:t>
            </a:r>
            <a:r>
              <a:rPr lang="en-ID" dirty="0">
                <a:latin typeface="思源黑体 CN Regular" panose="020B0500000000000000" charset="-122"/>
                <a:ea typeface="思源黑体 CN Regular" panose="020B0500000000000000" charset="-122"/>
                <a:cs typeface="+mn-ea"/>
                <a:sym typeface="+mn-lt"/>
              </a:rPr>
              <a:t>:</a:t>
            </a:r>
          </a:p>
          <a:p>
            <a:pPr indent="0" algn="just">
              <a:lnSpc>
                <a:spcPct val="150000"/>
              </a:lnSpc>
              <a:buFont typeface="Arial" panose="020B0604020202020204" pitchFamily="34" charset="0"/>
              <a:buNone/>
            </a:pPr>
            <a:r>
              <a:rPr lang="en-ID" dirty="0">
                <a:solidFill>
                  <a:schemeClr val="bg1"/>
                </a:solidFill>
                <a:latin typeface="思源黑体 CN Regular" panose="020B0500000000000000" charset="-122"/>
                <a:ea typeface="思源黑体 CN Regular" panose="020B0500000000000000" charset="-122"/>
                <a:cs typeface="+mn-ea"/>
                <a:sym typeface="+mn-lt"/>
              </a:rPr>
              <a:t>if a = b :</a:t>
            </a:r>
          </a:p>
          <a:p>
            <a:pPr indent="0" algn="just">
              <a:lnSpc>
                <a:spcPct val="150000"/>
              </a:lnSpc>
              <a:buFont typeface="Arial" panose="020B0604020202020204" pitchFamily="34" charset="0"/>
              <a:buNone/>
            </a:pPr>
            <a:r>
              <a:rPr lang="en-ID" dirty="0">
                <a:solidFill>
                  <a:schemeClr val="bg1"/>
                </a:solidFill>
                <a:latin typeface="思源黑体 CN Regular" panose="020B0500000000000000" charset="-122"/>
                <a:ea typeface="思源黑体 CN Regular" panose="020B0500000000000000" charset="-122"/>
                <a:cs typeface="+mn-ea"/>
                <a:sym typeface="+mn-lt"/>
              </a:rPr>
              <a:t>--print(a, 'sama dengan', b)		# menggunakan 2 spasi </a:t>
            </a:r>
          </a:p>
          <a:p>
            <a:pPr indent="0" algn="just">
              <a:lnSpc>
                <a:spcPct val="150000"/>
              </a:lnSpc>
              <a:buFont typeface="Arial" panose="020B0604020202020204" pitchFamily="34" charset="0"/>
              <a:buNone/>
            </a:pPr>
            <a:r>
              <a:rPr lang="en-ID" dirty="0">
                <a:solidFill>
                  <a:schemeClr val="bg1"/>
                </a:solidFill>
                <a:latin typeface="思源黑体 CN Regular" panose="020B0500000000000000" charset="-122"/>
                <a:ea typeface="思源黑体 CN Regular" panose="020B0500000000000000" charset="-122"/>
                <a:cs typeface="+mn-ea"/>
                <a:sym typeface="+mn-lt"/>
              </a:rPr>
              <a:t>else :</a:t>
            </a:r>
          </a:p>
          <a:p>
            <a:pPr indent="0" algn="just">
              <a:lnSpc>
                <a:spcPct val="150000"/>
              </a:lnSpc>
              <a:buFont typeface="Arial" panose="020B0604020202020204" pitchFamily="34" charset="0"/>
              <a:buNone/>
            </a:pPr>
            <a:r>
              <a:rPr lang="en-ID" dirty="0">
                <a:solidFill>
                  <a:schemeClr val="bg1"/>
                </a:solidFill>
                <a:latin typeface="思源黑体 CN Regular" panose="020B0500000000000000" charset="-122"/>
                <a:ea typeface="思源黑体 CN Regular" panose="020B0500000000000000" charset="-122"/>
                <a:cs typeface="+mn-ea"/>
                <a:sym typeface="+mn-lt"/>
              </a:rPr>
              <a:t>-print(a, 'tidak sama dengan', b)	# menggunakan 1 spasi</a:t>
            </a:r>
          </a:p>
        </p:txBody>
      </p:sp>
      <p:sp>
        <p:nvSpPr>
          <p:cNvPr id="2" name="TextBox 106"/>
          <p:cNvSpPr txBox="1"/>
          <p:nvPr/>
        </p:nvSpPr>
        <p:spPr>
          <a:xfrm>
            <a:off x="1688465" y="3566795"/>
            <a:ext cx="9560560" cy="2077085"/>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dirty="0">
                <a:latin typeface="思源黑体 CN Regular" panose="020B0500000000000000" charset="-122"/>
                <a:ea typeface="思源黑体 CN Regular" panose="020B0500000000000000" charset="-122"/>
                <a:cs typeface="+mn-ea"/>
                <a:sym typeface="+mn-lt"/>
              </a:rPr>
              <a:t>Contoh Indentasi pada Python yang </a:t>
            </a:r>
            <a:r>
              <a:rPr lang="en-ID" b="1" u="sng" dirty="0">
                <a:latin typeface="思源黑体 CN Regular" panose="020B0500000000000000" charset="-122"/>
                <a:ea typeface="思源黑体 CN Regular" panose="020B0500000000000000" charset="-122"/>
                <a:cs typeface="+mn-ea"/>
                <a:sym typeface="+mn-lt"/>
              </a:rPr>
              <a:t>dianjurkan</a:t>
            </a:r>
            <a:r>
              <a:rPr lang="en-ID" b="1" dirty="0">
                <a:latin typeface="思源黑体 CN Regular" panose="020B0500000000000000" charset="-122"/>
                <a:ea typeface="思源黑体 CN Regular" panose="020B0500000000000000" charset="-122"/>
                <a:cs typeface="+mn-ea"/>
                <a:sym typeface="+mn-lt"/>
              </a:rPr>
              <a:t> </a:t>
            </a:r>
            <a:r>
              <a:rPr lang="en-ID" dirty="0">
                <a:latin typeface="思源黑体 CN Regular" panose="020B0500000000000000" charset="-122"/>
                <a:ea typeface="思源黑体 CN Regular" panose="020B0500000000000000" charset="-122"/>
                <a:cs typeface="+mn-ea"/>
                <a:sym typeface="+mn-lt"/>
              </a:rPr>
              <a:t>dan </a:t>
            </a:r>
            <a:r>
              <a:rPr lang="en-ID" b="1" u="sng" dirty="0">
                <a:latin typeface="思源黑体 CN Regular" panose="020B0500000000000000" charset="-122"/>
                <a:ea typeface="思源黑体 CN Regular" panose="020B0500000000000000" charset="-122"/>
                <a:cs typeface="+mn-ea"/>
                <a:sym typeface="+mn-lt"/>
              </a:rPr>
              <a:t>menurut python benar</a:t>
            </a:r>
            <a:r>
              <a:rPr lang="en-ID" dirty="0">
                <a:latin typeface="思源黑体 CN Regular" panose="020B0500000000000000" charset="-122"/>
                <a:ea typeface="思源黑体 CN Regular" panose="020B0500000000000000" charset="-122"/>
                <a:cs typeface="+mn-ea"/>
                <a:sym typeface="+mn-lt"/>
              </a:rPr>
              <a:t>:</a:t>
            </a:r>
          </a:p>
          <a:p>
            <a:pPr indent="0" algn="just">
              <a:lnSpc>
                <a:spcPct val="150000"/>
              </a:lnSpc>
              <a:buFont typeface="Arial" panose="020B0604020202020204" pitchFamily="34" charset="0"/>
              <a:buNone/>
            </a:pPr>
            <a:r>
              <a:rPr lang="en-ID" dirty="0">
                <a:solidFill>
                  <a:schemeClr val="bg1"/>
                </a:solidFill>
                <a:latin typeface="思源黑体 CN Regular" panose="020B0500000000000000" charset="-122"/>
                <a:ea typeface="思源黑体 CN Regular" panose="020B0500000000000000" charset="-122"/>
                <a:cs typeface="+mn-ea"/>
                <a:sym typeface="+mn-lt"/>
              </a:rPr>
              <a:t>if a = b :</a:t>
            </a:r>
          </a:p>
          <a:p>
            <a:pPr indent="0" algn="just">
              <a:lnSpc>
                <a:spcPct val="150000"/>
              </a:lnSpc>
              <a:buFont typeface="Arial" panose="020B0604020202020204" pitchFamily="34" charset="0"/>
              <a:buNone/>
            </a:pPr>
            <a:r>
              <a:rPr lang="en-ID" dirty="0">
                <a:solidFill>
                  <a:schemeClr val="bg1"/>
                </a:solidFill>
                <a:latin typeface="思源黑体 CN Regular" panose="020B0500000000000000" charset="-122"/>
                <a:ea typeface="思源黑体 CN Regular" panose="020B0500000000000000" charset="-122"/>
                <a:cs typeface="+mn-ea"/>
                <a:sym typeface="+mn-lt"/>
              </a:rPr>
              <a:t>--print(a, 'sama dengan', b)		# menggunakan 2 spasi </a:t>
            </a:r>
          </a:p>
          <a:p>
            <a:pPr indent="0" algn="just">
              <a:lnSpc>
                <a:spcPct val="150000"/>
              </a:lnSpc>
              <a:buFont typeface="Arial" panose="020B0604020202020204" pitchFamily="34" charset="0"/>
              <a:buNone/>
            </a:pPr>
            <a:r>
              <a:rPr lang="en-ID" dirty="0">
                <a:solidFill>
                  <a:schemeClr val="bg1"/>
                </a:solidFill>
                <a:latin typeface="思源黑体 CN Regular" panose="020B0500000000000000" charset="-122"/>
                <a:ea typeface="思源黑体 CN Regular" panose="020B0500000000000000" charset="-122"/>
                <a:cs typeface="+mn-ea"/>
                <a:sym typeface="+mn-lt"/>
              </a:rPr>
              <a:t>else :</a:t>
            </a:r>
          </a:p>
          <a:p>
            <a:pPr indent="0" algn="just">
              <a:lnSpc>
                <a:spcPct val="150000"/>
              </a:lnSpc>
              <a:buFont typeface="Arial" panose="020B0604020202020204" pitchFamily="34" charset="0"/>
              <a:buNone/>
            </a:pPr>
            <a:r>
              <a:rPr lang="en-ID" dirty="0">
                <a:solidFill>
                  <a:schemeClr val="bg1"/>
                </a:solidFill>
                <a:latin typeface="思源黑体 CN Regular" panose="020B0500000000000000" charset="-122"/>
                <a:ea typeface="思源黑体 CN Regular" panose="020B0500000000000000" charset="-122"/>
                <a:cs typeface="+mn-ea"/>
                <a:sym typeface="+mn-lt"/>
              </a:rPr>
              <a:t>-print(a, 'tidak sama dengan', b)	# menggunakan 2 spasi</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6870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727200" y="1351280"/>
            <a:ext cx="9521190" cy="3693160"/>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sz="1600" dirty="0">
                <a:latin typeface="思源黑体 CN Regular" panose="020B0500000000000000" charset="-122"/>
                <a:ea typeface="思源黑体 CN Regular" panose="020B0500000000000000" charset="-122"/>
                <a:cs typeface="+mn-ea"/>
                <a:sym typeface="+mn-lt"/>
              </a:rPr>
              <a:t>Bahasa pemograman Python adalah bahasa pemograman yang mudah dibaca dan terstruktur, hal ini karena digunakannya sistem indentasi. Yaitu memisahkan blok - blok program dengan susunan indentasi. Jadi untuk memasukan sub - sub program dalam suatu blok, sub - sub program tersebut diletakkan satu atau lebih spasi dari kolom suatu blok program.</a:t>
            </a:r>
          </a:p>
          <a:p>
            <a:pPr indent="0" algn="just">
              <a:lnSpc>
                <a:spcPct val="150000"/>
              </a:lnSpc>
              <a:buFont typeface="Arial" panose="020B0604020202020204" pitchFamily="34" charset="0"/>
              <a:buNone/>
            </a:pPr>
            <a:r>
              <a:rPr sz="1600" dirty="0">
                <a:latin typeface="思源黑体 CN Regular" panose="020B0500000000000000" charset="-122"/>
                <a:ea typeface="思源黑体 CN Regular" panose="020B0500000000000000" charset="-122"/>
                <a:cs typeface="+mn-ea"/>
                <a:sym typeface="+mn-lt"/>
              </a:rPr>
              <a:t>Python memiliki sedikit perbedaan pada cara penulisan program dengan bahasa pemrograman yang lain seperti C/Java. Kalau pada C/Java menggunakan tanda kurung sebagai pemisah blok program, di Python kita hanya menggunakan spasi sebagai pemisah blok program yang biasa disebut sebagai Indentasi.</a:t>
            </a:r>
          </a:p>
          <a:p>
            <a:pPr indent="0" algn="just">
              <a:lnSpc>
                <a:spcPct val="150000"/>
              </a:lnSpc>
              <a:buFont typeface="Arial" panose="020B0604020202020204" pitchFamily="34" charset="0"/>
              <a:buNone/>
            </a:pPr>
            <a:r>
              <a:rPr sz="1600" dirty="0">
                <a:latin typeface="思源黑体 CN Regular" panose="020B0500000000000000" charset="-122"/>
                <a:ea typeface="思源黑体 CN Regular" panose="020B0500000000000000" charset="-122"/>
                <a:cs typeface="+mn-ea"/>
                <a:sym typeface="+mn-lt"/>
              </a:rPr>
              <a:t>Karena Python menjalankan perintah secara berurutan, maka </a:t>
            </a:r>
            <a:r>
              <a:rPr lang="en-ID" sz="1600" dirty="0">
                <a:latin typeface="思源黑体 CN Regular" panose="020B0500000000000000" charset="-122"/>
                <a:ea typeface="思源黑体 CN Regular" panose="020B0500000000000000" charset="-122"/>
                <a:cs typeface="+mn-ea"/>
                <a:sym typeface="+mn-lt"/>
              </a:rPr>
              <a:t>pembuat program </a:t>
            </a:r>
            <a:r>
              <a:rPr sz="1600" dirty="0">
                <a:latin typeface="思源黑体 CN Regular" panose="020B0500000000000000" charset="-122"/>
                <a:ea typeface="思源黑体 CN Regular" panose="020B0500000000000000" charset="-122"/>
                <a:cs typeface="+mn-ea"/>
                <a:sym typeface="+mn-lt"/>
              </a:rPr>
              <a:t>harus pintar menyusun perintah agar mendapatkan hasil seperti yang diinginkan.</a:t>
            </a:r>
          </a:p>
        </p:txBody>
      </p:sp>
      <p:sp>
        <p:nvSpPr>
          <p:cNvPr id="3" name="文本框 14"/>
          <p:cNvSpPr txBox="1"/>
          <p:nvPr/>
        </p:nvSpPr>
        <p:spPr>
          <a:xfrm>
            <a:off x="191198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Aturan Penulisan pada Python - Indentasi</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6870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765300" y="1197610"/>
            <a:ext cx="9483090" cy="3462020"/>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dirty="0">
                <a:latin typeface="思源黑体 CN Regular" panose="020B0500000000000000" charset="-122"/>
                <a:ea typeface="思源黑体 CN Regular" panose="020B0500000000000000" charset="-122"/>
                <a:cs typeface="+mn-ea"/>
                <a:sym typeface="+mn-lt"/>
              </a:rPr>
              <a:t>Dalam Python, program tersebut dapat langsung dijalankan sebagai berikut:</a:t>
            </a:r>
          </a:p>
          <a:p>
            <a:pPr indent="0" algn="just">
              <a:lnSpc>
                <a:spcPct val="150000"/>
              </a:lnSpc>
              <a:buFont typeface="Arial" panose="020B0604020202020204" pitchFamily="34" charset="0"/>
              <a:buNone/>
            </a:pPr>
            <a:r>
              <a:rPr lang="en-ID" dirty="0">
                <a:solidFill>
                  <a:schemeClr val="bg1"/>
                </a:solidFill>
                <a:latin typeface="思源黑体 CN Regular" panose="020B0500000000000000" charset="-122"/>
                <a:ea typeface="思源黑体 CN Regular" panose="020B0500000000000000" charset="-122"/>
                <a:cs typeface="+mn-ea"/>
                <a:sym typeface="+mn-lt"/>
              </a:rPr>
              <a:t>print("Hello Python!")</a:t>
            </a:r>
          </a:p>
          <a:p>
            <a:pPr indent="0" algn="just">
              <a:lnSpc>
                <a:spcPct val="150000"/>
              </a:lnSpc>
              <a:buFont typeface="Arial" panose="020B0604020202020204" pitchFamily="34" charset="0"/>
              <a:buNone/>
            </a:pPr>
            <a:r>
              <a:rPr lang="en-ID" dirty="0">
                <a:latin typeface="思源黑体 CN Regular" panose="020B0500000000000000" charset="-122"/>
                <a:ea typeface="思源黑体 CN Regular" panose="020B0500000000000000" charset="-122"/>
                <a:cs typeface="+mn-ea"/>
                <a:sym typeface="+mn-lt"/>
              </a:rPr>
              <a:t>Hasilnya akan menampilkan string "Hello Python!" sebagai berikut :</a:t>
            </a:r>
          </a:p>
          <a:p>
            <a:pPr indent="0" algn="just">
              <a:lnSpc>
                <a:spcPct val="150000"/>
              </a:lnSpc>
              <a:buFont typeface="Arial" panose="020B0604020202020204" pitchFamily="34" charset="0"/>
              <a:buNone/>
            </a:pPr>
            <a:r>
              <a:rPr lang="en-ID" dirty="0">
                <a:solidFill>
                  <a:schemeClr val="bg1"/>
                </a:solidFill>
                <a:latin typeface="思源黑体 CN Regular" panose="020B0500000000000000" charset="-122"/>
                <a:ea typeface="思源黑体 CN Regular" panose="020B0500000000000000" charset="-122"/>
                <a:cs typeface="+mn-ea"/>
                <a:sym typeface="+mn-lt"/>
              </a:rPr>
              <a:t>Hello Python! </a:t>
            </a:r>
          </a:p>
          <a:p>
            <a:pPr indent="0" algn="just">
              <a:lnSpc>
                <a:spcPct val="150000"/>
              </a:lnSpc>
              <a:buFont typeface="Arial" panose="020B0604020202020204" pitchFamily="34" charset="0"/>
              <a:buNone/>
            </a:pPr>
            <a:endParaRPr lang="en-ID" dirty="0">
              <a:solidFill>
                <a:schemeClr val="bg1"/>
              </a:solidFill>
              <a:latin typeface="思源黑体 CN Regular" panose="020B0500000000000000" charset="-122"/>
              <a:ea typeface="思源黑体 CN Regular" panose="020B0500000000000000" charset="-122"/>
              <a:cs typeface="+mn-ea"/>
              <a:sym typeface="+mn-lt"/>
            </a:endParaRPr>
          </a:p>
          <a:p>
            <a:pPr indent="0" algn="just">
              <a:lnSpc>
                <a:spcPct val="150000"/>
              </a:lnSpc>
              <a:buFont typeface="Arial" panose="020B0604020202020204" pitchFamily="34" charset="0"/>
              <a:buNone/>
            </a:pPr>
            <a:r>
              <a:rPr lang="en-ID" sz="1200" dirty="0">
                <a:solidFill>
                  <a:schemeClr val="tx1"/>
                </a:solidFill>
                <a:latin typeface="思源黑体 CN Regular" panose="020B0500000000000000" charset="-122"/>
                <a:ea typeface="思源黑体 CN Regular" panose="020B0500000000000000" charset="-122"/>
                <a:cs typeface="+mn-ea"/>
                <a:sym typeface="+mn-lt"/>
              </a:rPr>
              <a:t>Tanda kutip dua ("), yang berarti tempat nilai string diletakkan pada program ini tidak akan ditampilkan pada layar.</a:t>
            </a:r>
          </a:p>
          <a:p>
            <a:pPr indent="0" algn="just">
              <a:lnSpc>
                <a:spcPct val="150000"/>
              </a:lnSpc>
              <a:buFont typeface="Arial" panose="020B0604020202020204" pitchFamily="34" charset="0"/>
              <a:buNone/>
            </a:pPr>
            <a:r>
              <a:rPr lang="en-ID" sz="1200" dirty="0">
                <a:solidFill>
                  <a:schemeClr val="tx1"/>
                </a:solidFill>
                <a:latin typeface="思源黑体 CN Regular" panose="020B0500000000000000" charset="-122"/>
                <a:ea typeface="思源黑体 CN Regular" panose="020B0500000000000000" charset="-122"/>
                <a:cs typeface="+mn-ea"/>
                <a:sym typeface="+mn-lt"/>
              </a:rPr>
              <a:t>Sebuah kalimat perintah adalah sebuah instruksi yang dapat dieksekusi oleh interpreter Python. Kita telah melihat dua jenis kalimat perintah, yakni print dan pendeklarasian nilai.</a:t>
            </a:r>
          </a:p>
          <a:p>
            <a:pPr indent="0" algn="just">
              <a:lnSpc>
                <a:spcPct val="150000"/>
              </a:lnSpc>
              <a:buFont typeface="Arial" panose="020B0604020202020204" pitchFamily="34" charset="0"/>
              <a:buNone/>
            </a:pPr>
            <a:r>
              <a:rPr lang="en-ID" sz="1200" dirty="0">
                <a:solidFill>
                  <a:schemeClr val="tx1"/>
                </a:solidFill>
                <a:latin typeface="思源黑体 CN Regular" panose="020B0500000000000000" charset="-122"/>
                <a:ea typeface="思源黑体 CN Regular" panose="020B0500000000000000" charset="-122"/>
                <a:cs typeface="+mn-ea"/>
                <a:sym typeface="+mn-lt"/>
              </a:rPr>
              <a:t>Pada saat Anda mengetikkan kalimat perintah pada prompt perintah, maka python mengeksekusinya dan langsung menampilkan hasilnya. Jika ada, hasil dari perintah print adalah sebuah nilai. Pendeklarasian nilai tidak menampilkan hasil.</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6870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727200" y="1351280"/>
            <a:ext cx="9521190" cy="3693160"/>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sz="1600" dirty="0">
                <a:latin typeface="思源黑体 CN Regular" panose="020B0500000000000000" charset="-122"/>
                <a:ea typeface="思源黑体 CN Regular" panose="020B0500000000000000" charset="-122"/>
                <a:cs typeface="+mn-ea"/>
                <a:sym typeface="+mn-lt"/>
              </a:rPr>
              <a:t>Bahasa pemograman Python adalah bahasa pemograman yang mudah dibaca dan terstruktur, hal ini karena digunakannya sistem indentasi. Yaitu memisahkan blok - blok program dengan susunan indentasi. Jadi untuk memasukan sub - sub program dalam suatu blok, sub - sub program tersebut diletakkan satu atau lebih spasi dari kolom suatu blok program.</a:t>
            </a:r>
          </a:p>
          <a:p>
            <a:pPr indent="0" algn="just">
              <a:lnSpc>
                <a:spcPct val="150000"/>
              </a:lnSpc>
              <a:buFont typeface="Arial" panose="020B0604020202020204" pitchFamily="34" charset="0"/>
              <a:buNone/>
            </a:pPr>
            <a:r>
              <a:rPr sz="1600" dirty="0">
                <a:latin typeface="思源黑体 CN Regular" panose="020B0500000000000000" charset="-122"/>
                <a:ea typeface="思源黑体 CN Regular" panose="020B0500000000000000" charset="-122"/>
                <a:cs typeface="+mn-ea"/>
                <a:sym typeface="+mn-lt"/>
              </a:rPr>
              <a:t>Python memiliki sedikit perbedaan pada cara penulisan program dengan bahasa pemrograman yang lain seperti C/Java. Kalau pada C/Java menggunakan tanda kurung sebagai pemisah blok program, di Python kita hanya menggunakan spasi sebagai pemisah blok program yang biasa disebut sebagai Indentasi.</a:t>
            </a:r>
          </a:p>
          <a:p>
            <a:pPr indent="0" algn="just">
              <a:lnSpc>
                <a:spcPct val="150000"/>
              </a:lnSpc>
              <a:buFont typeface="Arial" panose="020B0604020202020204" pitchFamily="34" charset="0"/>
              <a:buNone/>
            </a:pPr>
            <a:r>
              <a:rPr sz="1600" dirty="0">
                <a:latin typeface="思源黑体 CN Regular" panose="020B0500000000000000" charset="-122"/>
                <a:ea typeface="思源黑体 CN Regular" panose="020B0500000000000000" charset="-122"/>
                <a:cs typeface="+mn-ea"/>
                <a:sym typeface="+mn-lt"/>
              </a:rPr>
              <a:t>Karena Python menjalankan perintah secara berurutan, maka </a:t>
            </a:r>
            <a:r>
              <a:rPr lang="en-ID" sz="1600" dirty="0">
                <a:latin typeface="思源黑体 CN Regular" panose="020B0500000000000000" charset="-122"/>
                <a:ea typeface="思源黑体 CN Regular" panose="020B0500000000000000" charset="-122"/>
                <a:cs typeface="+mn-ea"/>
                <a:sym typeface="+mn-lt"/>
              </a:rPr>
              <a:t>pembuat program </a:t>
            </a:r>
            <a:r>
              <a:rPr sz="1600" dirty="0">
                <a:latin typeface="思源黑体 CN Regular" panose="020B0500000000000000" charset="-122"/>
                <a:ea typeface="思源黑体 CN Regular" panose="020B0500000000000000" charset="-122"/>
                <a:cs typeface="+mn-ea"/>
                <a:sym typeface="+mn-lt"/>
              </a:rPr>
              <a:t>harus pintar menyusun perintah agar mendapatkan hasil seperti yang diinginkan.</a:t>
            </a:r>
          </a:p>
        </p:txBody>
      </p:sp>
      <p:sp>
        <p:nvSpPr>
          <p:cNvPr id="3" name="文本框 14"/>
          <p:cNvSpPr txBox="1"/>
          <p:nvPr/>
        </p:nvSpPr>
        <p:spPr>
          <a:xfrm>
            <a:off x="191198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Aturan Penulisan pada Python - Baris perintah</a:t>
            </a:r>
          </a:p>
        </p:txBody>
      </p:sp>
    </p:spTree>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TAwNmI4M2UxM2ExNDIyNjEzMmMwOTBjNTdjYTI2OTA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Light"/>
        <a:ea typeface=""/>
        <a:cs typeface=""/>
        <a:font script="Jpan" typeface="游ゴシック"/>
        <a:font script="Hang" typeface="맑은 고딕"/>
        <a:font script="Hans" typeface="思源黑体 CN Light"/>
        <a:font script="Hant" typeface="新細明體"/>
        <a:font script="Arab" typeface="思源黑体 CN Regular"/>
        <a:font script="Hebr" typeface="思源黑体 CN Regula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Regula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FF6737"/>
            </a:gs>
            <a:gs pos="48000">
              <a:srgbClr val="FF784E"/>
            </a:gs>
          </a:gsLst>
          <a:lin ang="10800000" scaled="1"/>
          <a:tileRect/>
        </a:gradFill>
        <a:ln>
          <a:noFill/>
        </a:ln>
      </a:spPr>
      <a:bodyPr rtlCol="0" anchor="ctr"/>
      <a:lstStyle>
        <a:defPPr algn="ctr">
          <a:defRPr sz="6600" kern="2500" dirty="0" smtClean="0">
            <a:solidFill>
              <a:schemeClr val="bg1"/>
            </a:solidFill>
            <a:latin typeface="思源黑体 ExtraLight" panose="020B0200000000000000" pitchFamily="34" charset="-122"/>
            <a:ea typeface="思源黑体 ExtraLight" panose="020B0200000000000000"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Light"/>
        <a:ea typeface=""/>
        <a:cs typeface=""/>
        <a:font script="Jpan" typeface="游ゴシック"/>
        <a:font script="Hang" typeface="맑은 고딕"/>
        <a:font script="Hans" typeface="思源黑体 CN Light"/>
        <a:font script="Hant" typeface="新細明體"/>
        <a:font script="Arab" typeface="思源黑体 CN Regular"/>
        <a:font script="Hebr" typeface="思源黑体 CN Regula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Regula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C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Regular"/>
        <a:ea typeface=""/>
        <a:cs typeface=""/>
        <a:font script="Jpan" typeface="ＭＳ Ｐゴシック"/>
        <a:font script="Hang" typeface="맑은 고딕"/>
        <a:font script="Hans" typeface="思源黑体 CN Light"/>
        <a:font script="Hant" typeface="新細明體"/>
        <a:font script="Arab" typeface="思源黑体 CN Regular"/>
        <a:font script="Hebr" typeface="思源黑体 CN Regula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Regula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4007</Words>
  <Application>Microsoft Office PowerPoint</Application>
  <PresentationFormat>Widescreen</PresentationFormat>
  <Paragraphs>429</Paragraphs>
  <Slides>45</Slides>
  <Notes>45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Arial Black</vt:lpstr>
      <vt:lpstr>Calibri</vt:lpstr>
      <vt:lpstr>Trebuchet MS</vt:lpstr>
      <vt:lpstr>思源宋体 CN Heavy</vt:lpstr>
      <vt:lpstr>思源黑体 CN Bold</vt:lpstr>
      <vt:lpstr>思源黑体 CN Light</vt:lpstr>
      <vt:lpstr>思源黑体 CN Regular</vt:lpstr>
      <vt:lpstr>思源黑体 ExtraLight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Syalis Ibnih; Informatika</dc:creator>
  <cp:lastModifiedBy>dini asanti</cp:lastModifiedBy>
  <cp:revision>781</cp:revision>
  <dcterms:created xsi:type="dcterms:W3CDTF">2020-07-07T03:15:00Z</dcterms:created>
  <dcterms:modified xsi:type="dcterms:W3CDTF">2022-08-28T14:28:35Z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1057-11.2.0.11254</vt:lpwstr>
  </property>
  <property fmtid="{D5CDD505-2E9C-101B-9397-08002B2CF9AE}" pid="3" name="ICV">
    <vt:lpwstr>C6E3E62C7AD842AE96887C97A8879F52</vt:lpwstr>
  </property>
</Properties>
</file>